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71" r:id="rId2"/>
    <p:sldMasterId id="2147483673" r:id="rId3"/>
    <p:sldMasterId id="2147483675" r:id="rId4"/>
    <p:sldMasterId id="2147483678" r:id="rId5"/>
    <p:sldMasterId id="2147483681" r:id="rId6"/>
    <p:sldMasterId id="2147483683" r:id="rId7"/>
  </p:sldMasterIdLst>
  <p:sldIdLst>
    <p:sldId id="325" r:id="rId8"/>
    <p:sldId id="327" r:id="rId9"/>
    <p:sldId id="328" r:id="rId10"/>
    <p:sldId id="326" r:id="rId11"/>
    <p:sldId id="341" r:id="rId12"/>
    <p:sldId id="330" r:id="rId13"/>
    <p:sldId id="342" r:id="rId14"/>
    <p:sldId id="334" r:id="rId15"/>
    <p:sldId id="331" r:id="rId16"/>
    <p:sldId id="335" r:id="rId17"/>
    <p:sldId id="340" r:id="rId18"/>
    <p:sldId id="336" r:id="rId19"/>
    <p:sldId id="337" r:id="rId20"/>
    <p:sldId id="338" r:id="rId21"/>
    <p:sldId id="339" r:id="rId22"/>
    <p:sldId id="324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69"/>
    <a:srgbClr val="1D5AB5"/>
    <a:srgbClr val="00A0E3"/>
    <a:srgbClr val="4FB1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z polami tekstowy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7"/>
          <p:cNvSpPr>
            <a:spLocks noGrp="1"/>
          </p:cNvSpPr>
          <p:nvPr>
            <p:ph type="body" sz="quarter" idx="12" hasCustomPrompt="1"/>
          </p:nvPr>
        </p:nvSpPr>
        <p:spPr>
          <a:xfrm>
            <a:off x="2208707" y="1914525"/>
            <a:ext cx="3807329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baseline="0"/>
            </a:lvl1pPr>
          </a:lstStyle>
          <a:p>
            <a:pPr lvl="0"/>
            <a:r>
              <a:rPr lang="pl-PL" dirty="0"/>
              <a:t>Tytuł prezentacji</a:t>
            </a:r>
            <a:br>
              <a:rPr lang="pl-PL" dirty="0"/>
            </a:br>
            <a:r>
              <a:rPr lang="pl-PL" dirty="0"/>
              <a:t>(Arial </a:t>
            </a:r>
            <a:r>
              <a:rPr lang="pl-PL" dirty="0" err="1"/>
              <a:t>bold</a:t>
            </a:r>
            <a:r>
              <a:rPr lang="pl-PL" dirty="0"/>
              <a:t>)</a:t>
            </a:r>
          </a:p>
        </p:txBody>
      </p:sp>
      <p:sp>
        <p:nvSpPr>
          <p:cNvPr id="3" name="Symbol zastępczy tekstu 9"/>
          <p:cNvSpPr>
            <a:spLocks noGrp="1"/>
          </p:cNvSpPr>
          <p:nvPr>
            <p:ph type="body" sz="quarter" idx="13" hasCustomPrompt="1"/>
          </p:nvPr>
        </p:nvSpPr>
        <p:spPr>
          <a:xfrm>
            <a:off x="2208708" y="2828925"/>
            <a:ext cx="3806825" cy="1130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pl-PL" dirty="0"/>
              <a:t>Podtytuł / autor / jednostka</a:t>
            </a:r>
            <a:br>
              <a:rPr lang="pl-PL" dirty="0"/>
            </a:br>
            <a:r>
              <a:rPr lang="pl-PL" dirty="0"/>
              <a:t>(Arial)</a:t>
            </a:r>
          </a:p>
        </p:txBody>
      </p:sp>
    </p:spTree>
    <p:extLst>
      <p:ext uri="{BB962C8B-B14F-4D97-AF65-F5344CB8AC3E}">
        <p14:creationId xmlns:p14="http://schemas.microsoft.com/office/powerpoint/2010/main" val="404134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273" y="4923403"/>
            <a:ext cx="734569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7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tytułowy bez pól tekstowy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7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natowy gradient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090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natowy gradien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5738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sek z logo z prawej i ww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273" y="4924622"/>
            <a:ext cx="734569" cy="1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08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sek z logo z prawej bez ww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76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sek z logo z lewej i ww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5" y="4924622"/>
            <a:ext cx="734569" cy="1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6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sek z logo z lewej bez ww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71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z prawe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273" y="4923403"/>
            <a:ext cx="734569" cy="1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9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 flipH="1">
            <a:off x="-2" y="0"/>
            <a:ext cx="1742793" cy="5143500"/>
          </a:xfrm>
          <a:prstGeom prst="rect">
            <a:avLst/>
          </a:prstGeom>
          <a:gradFill>
            <a:gsLst>
              <a:gs pos="0">
                <a:srgbClr val="002D69"/>
              </a:gs>
              <a:gs pos="30000">
                <a:srgbClr val="033170"/>
              </a:gs>
              <a:gs pos="100000">
                <a:srgbClr val="1D5AB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42" y="303993"/>
            <a:ext cx="1053213" cy="45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5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 flipH="1">
            <a:off x="6011501" y="0"/>
            <a:ext cx="3132499" cy="5143500"/>
          </a:xfrm>
          <a:prstGeom prst="rect">
            <a:avLst/>
          </a:prstGeom>
          <a:gradFill>
            <a:gsLst>
              <a:gs pos="0">
                <a:srgbClr val="002D69"/>
              </a:gs>
              <a:gs pos="30000">
                <a:srgbClr val="033170"/>
              </a:gs>
              <a:gs pos="100000">
                <a:srgbClr val="1D5AB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2" name="Obraz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050" y="195503"/>
            <a:ext cx="441961" cy="5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050" y="197027"/>
            <a:ext cx="441961" cy="548641"/>
          </a:xfrm>
          <a:prstGeom prst="rect">
            <a:avLst/>
          </a:prstGeom>
        </p:spPr>
      </p:pic>
      <p:sp>
        <p:nvSpPr>
          <p:cNvPr id="6" name="Prostokąt 5"/>
          <p:cNvSpPr/>
          <p:nvPr userDrawn="1"/>
        </p:nvSpPr>
        <p:spPr>
          <a:xfrm>
            <a:off x="0" y="0"/>
            <a:ext cx="6011501" cy="5143500"/>
          </a:xfrm>
          <a:prstGeom prst="rect">
            <a:avLst/>
          </a:prstGeom>
          <a:gradFill>
            <a:gsLst>
              <a:gs pos="0">
                <a:srgbClr val="002D69"/>
              </a:gs>
              <a:gs pos="30000">
                <a:srgbClr val="033170"/>
              </a:gs>
              <a:gs pos="100000">
                <a:srgbClr val="1D5AB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</p:spTree>
    <p:extLst>
      <p:ext uri="{BB962C8B-B14F-4D97-AF65-F5344CB8AC3E}">
        <p14:creationId xmlns:p14="http://schemas.microsoft.com/office/powerpoint/2010/main" val="138796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 flipH="1">
            <a:off x="8181117" y="0"/>
            <a:ext cx="962883" cy="5143500"/>
          </a:xfrm>
          <a:prstGeom prst="rect">
            <a:avLst/>
          </a:prstGeom>
          <a:gradFill>
            <a:gsLst>
              <a:gs pos="0">
                <a:srgbClr val="002D69"/>
              </a:gs>
              <a:gs pos="30000">
                <a:srgbClr val="033170"/>
              </a:gs>
              <a:gs pos="100000">
                <a:srgbClr val="1D5AB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361" y="195504"/>
            <a:ext cx="441961" cy="5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3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1"/>
          <p:cNvGrpSpPr/>
          <p:nvPr userDrawn="1"/>
        </p:nvGrpSpPr>
        <p:grpSpPr>
          <a:xfrm>
            <a:off x="0" y="0"/>
            <a:ext cx="962883" cy="5143500"/>
            <a:chOff x="8181117" y="0"/>
            <a:chExt cx="962883" cy="5143500"/>
          </a:xfrm>
        </p:grpSpPr>
        <p:sp>
          <p:nvSpPr>
            <p:cNvPr id="5" name="Prostokąt 4"/>
            <p:cNvSpPr/>
            <p:nvPr/>
          </p:nvSpPr>
          <p:spPr>
            <a:xfrm flipH="1">
              <a:off x="8181117" y="0"/>
              <a:ext cx="962883" cy="5143500"/>
            </a:xfrm>
            <a:prstGeom prst="rect">
              <a:avLst/>
            </a:prstGeom>
            <a:gradFill>
              <a:gsLst>
                <a:gs pos="0">
                  <a:srgbClr val="002D69"/>
                </a:gs>
                <a:gs pos="30000">
                  <a:srgbClr val="033170"/>
                </a:gs>
                <a:gs pos="100000">
                  <a:srgbClr val="1D5AB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13"/>
            </a:p>
          </p:txBody>
        </p:sp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4361" y="195504"/>
              <a:ext cx="441961" cy="551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957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050" y="197027"/>
            <a:ext cx="441961" cy="54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79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598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KolorowyUAM" TargetMode="External"/><Relationship Id="rId2" Type="http://schemas.openxmlformats.org/officeDocument/2006/relationships/hyperlink" Target="https://kolorowyuniwersytet.amu.edu.pl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kolorowyuniwersytet.amu.edu.pl/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" y="0"/>
            <a:ext cx="4573354" cy="5143500"/>
          </a:xfrm>
          <a:prstGeom prst="rect">
            <a:avLst/>
          </a:prstGeom>
          <a:gradFill>
            <a:gsLst>
              <a:gs pos="0">
                <a:srgbClr val="002D69"/>
              </a:gs>
              <a:gs pos="30000">
                <a:srgbClr val="033170"/>
              </a:gs>
              <a:gs pos="100000">
                <a:srgbClr val="1D5AB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67" y="406776"/>
            <a:ext cx="2640065" cy="432994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354" y="0"/>
            <a:ext cx="45706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13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4570646" cy="514350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4778116" y="171931"/>
            <a:ext cx="403995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ORGANIZATION OF EVERY PROJECT YEAR:</a:t>
            </a:r>
          </a:p>
          <a:p>
            <a:endParaRPr lang="pl-PL" sz="2400" b="1" dirty="0"/>
          </a:p>
          <a:p>
            <a:pPr>
              <a:tabLst>
                <a:tab pos="360363" algn="l"/>
              </a:tabLst>
            </a:pPr>
            <a:r>
              <a:rPr lang="pl-PL" sz="1400" dirty="0"/>
              <a:t>In </a:t>
            </a:r>
            <a:r>
              <a:rPr lang="pl-PL" sz="1400" dirty="0" err="1"/>
              <a:t>June</a:t>
            </a:r>
            <a:r>
              <a:rPr lang="pl-PL" sz="1400" dirty="0"/>
              <a:t> </a:t>
            </a:r>
            <a:r>
              <a:rPr lang="pl-PL" sz="1400" dirty="0" err="1"/>
              <a:t>everybody</a:t>
            </a:r>
            <a:r>
              <a:rPr lang="pl-PL" sz="1400" dirty="0"/>
              <a:t> (</a:t>
            </a:r>
            <a:r>
              <a:rPr lang="pl-PL" sz="1400" dirty="0" err="1"/>
              <a:t>students</a:t>
            </a:r>
            <a:r>
              <a:rPr lang="pl-PL" sz="1400" dirty="0"/>
              <a:t> and </a:t>
            </a:r>
            <a:r>
              <a:rPr lang="pl-PL" sz="1400" dirty="0" err="1"/>
              <a:t>their</a:t>
            </a:r>
            <a:r>
              <a:rPr lang="pl-PL" sz="1400" dirty="0"/>
              <a:t> </a:t>
            </a:r>
            <a:r>
              <a:rPr lang="pl-PL" sz="1400" dirty="0" err="1"/>
              <a:t>families</a:t>
            </a:r>
            <a:r>
              <a:rPr lang="pl-PL" sz="1400" dirty="0"/>
              <a:t>, </a:t>
            </a:r>
            <a:r>
              <a:rPr lang="pl-PL" sz="1400" dirty="0" err="1"/>
              <a:t>scientist</a:t>
            </a:r>
            <a:r>
              <a:rPr lang="pl-PL" sz="1400" dirty="0"/>
              <a:t>, </a:t>
            </a:r>
            <a:r>
              <a:rPr lang="pl-PL" sz="1400" dirty="0" err="1"/>
              <a:t>students</a:t>
            </a:r>
            <a:r>
              <a:rPr lang="pl-PL" sz="1400" dirty="0"/>
              <a:t>, </a:t>
            </a:r>
            <a:r>
              <a:rPr lang="pl-PL" sz="1400" dirty="0" err="1"/>
              <a:t>faculty</a:t>
            </a:r>
            <a:r>
              <a:rPr lang="pl-PL" sz="1400" dirty="0"/>
              <a:t> </a:t>
            </a:r>
            <a:r>
              <a:rPr lang="pl-PL" sz="1400" dirty="0" err="1"/>
              <a:t>authorities</a:t>
            </a:r>
            <a:r>
              <a:rPr lang="pl-PL" sz="1400" dirty="0"/>
              <a:t>, University </a:t>
            </a:r>
            <a:r>
              <a:rPr lang="pl-PL" sz="1400" dirty="0" err="1"/>
              <a:t>authorities</a:t>
            </a:r>
            <a:r>
              <a:rPr lang="pl-PL" sz="1400" dirty="0"/>
              <a:t>, </a:t>
            </a:r>
            <a:r>
              <a:rPr lang="pl-PL" sz="1400" dirty="0" err="1"/>
              <a:t>representatives</a:t>
            </a:r>
            <a:r>
              <a:rPr lang="pl-PL" sz="1400" dirty="0"/>
              <a:t> of </a:t>
            </a:r>
            <a:r>
              <a:rPr lang="pl-PL" sz="1400" dirty="0" err="1"/>
              <a:t>our</a:t>
            </a:r>
            <a:r>
              <a:rPr lang="pl-PL" sz="1400" dirty="0"/>
              <a:t> </a:t>
            </a:r>
            <a:r>
              <a:rPr lang="pl-PL" sz="1400" dirty="0" err="1"/>
              <a:t>partners</a:t>
            </a:r>
            <a:r>
              <a:rPr lang="pl-PL" sz="1400" dirty="0"/>
              <a:t>) </a:t>
            </a:r>
            <a:r>
              <a:rPr lang="en-US" sz="1400" dirty="0"/>
              <a:t>meet in a historic hall</a:t>
            </a:r>
            <a:r>
              <a:rPr lang="pl-PL" sz="1400" dirty="0"/>
              <a:t> </a:t>
            </a:r>
            <a:r>
              <a:rPr lang="pl-PL" sz="1400" dirty="0" err="1"/>
              <a:t>at</a:t>
            </a:r>
            <a:r>
              <a:rPr lang="pl-PL" sz="1400" dirty="0"/>
              <a:t> the </a:t>
            </a:r>
            <a:r>
              <a:rPr lang="pl-PL" sz="1400" dirty="0" err="1"/>
              <a:t>ceremonial</a:t>
            </a:r>
            <a:r>
              <a:rPr lang="pl-PL" sz="1400" dirty="0"/>
              <a:t> </a:t>
            </a:r>
            <a:r>
              <a:rPr lang="pl-PL" sz="1400" dirty="0" err="1"/>
              <a:t>discharge</a:t>
            </a:r>
            <a:r>
              <a:rPr lang="pl-PL" sz="1400" dirty="0"/>
              <a:t> and </a:t>
            </a:r>
            <a:r>
              <a:rPr lang="pl-PL" sz="1400" dirty="0" err="1"/>
              <a:t>have</a:t>
            </a:r>
            <a:r>
              <a:rPr lang="pl-PL" sz="1400" dirty="0"/>
              <a:t> </a:t>
            </a:r>
            <a:r>
              <a:rPr lang="pl-PL" sz="1400" dirty="0" err="1"/>
              <a:t>their</a:t>
            </a:r>
            <a:r>
              <a:rPr lang="pl-PL" sz="1400" dirty="0"/>
              <a:t> </a:t>
            </a:r>
            <a:r>
              <a:rPr lang="pl-PL" sz="1400" dirty="0" err="1"/>
              <a:t>first</a:t>
            </a:r>
            <a:r>
              <a:rPr lang="pl-PL" sz="1400" dirty="0"/>
              <a:t> </a:t>
            </a:r>
            <a:r>
              <a:rPr lang="pl-PL" sz="1400" dirty="0" err="1"/>
              <a:t>graduation</a:t>
            </a:r>
            <a:r>
              <a:rPr lang="pl-PL" sz="1400" dirty="0"/>
              <a:t> in life.</a:t>
            </a:r>
          </a:p>
          <a:p>
            <a:pPr>
              <a:tabLst>
                <a:tab pos="360363" algn="l"/>
              </a:tabLst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7415788-A097-40F7-BAB0-5473FEF5F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16"/>
            <a:ext cx="65" cy="2577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62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46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28751" y="203619"/>
            <a:ext cx="3944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AMU Colourful University:</a:t>
            </a:r>
          </a:p>
          <a:p>
            <a:endParaRPr lang="pl-PL" sz="2400" b="1" dirty="0"/>
          </a:p>
          <a:p>
            <a:pPr>
              <a:tabLst>
                <a:tab pos="360363" algn="l"/>
              </a:tabLst>
            </a:pPr>
            <a:r>
              <a:rPr lang="pl-PL" sz="1600" dirty="0"/>
              <a:t>As </a:t>
            </a:r>
            <a:r>
              <a:rPr lang="pl-PL" sz="1600" dirty="0" err="1"/>
              <a:t>you</a:t>
            </a:r>
            <a:r>
              <a:rPr lang="pl-PL" sz="1600" dirty="0"/>
              <a:t> </a:t>
            </a:r>
            <a:r>
              <a:rPr lang="pl-PL" sz="1600" dirty="0" err="1"/>
              <a:t>can</a:t>
            </a:r>
            <a:r>
              <a:rPr lang="pl-PL" sz="1600" dirty="0"/>
              <a:t> </a:t>
            </a:r>
            <a:r>
              <a:rPr lang="pl-PL" sz="1600" dirty="0" err="1"/>
              <a:t>see</a:t>
            </a:r>
            <a:r>
              <a:rPr lang="pl-PL" sz="1600" dirty="0"/>
              <a:t> on </a:t>
            </a:r>
            <a:r>
              <a:rPr lang="pl-PL" sz="1600" dirty="0" err="1"/>
              <a:t>photos</a:t>
            </a:r>
            <a:r>
              <a:rPr lang="pl-PL" sz="1600" dirty="0"/>
              <a:t> </a:t>
            </a:r>
            <a:r>
              <a:rPr lang="pl-PL" sz="1600" dirty="0" err="1"/>
              <a:t>our</a:t>
            </a:r>
            <a:r>
              <a:rPr lang="pl-PL" sz="1600" dirty="0"/>
              <a:t> </a:t>
            </a:r>
            <a:r>
              <a:rPr lang="pl-PL" sz="1600" dirty="0" err="1"/>
              <a:t>project</a:t>
            </a:r>
            <a:r>
              <a:rPr lang="pl-PL" sz="1600" dirty="0"/>
              <a:t> </a:t>
            </a:r>
            <a:r>
              <a:rPr lang="pl-PL" sz="1600" dirty="0" err="1"/>
              <a:t>is</a:t>
            </a:r>
            <a:r>
              <a:rPr lang="pl-PL" sz="1600" dirty="0"/>
              <a:t> </a:t>
            </a:r>
            <a:r>
              <a:rPr lang="pl-PL" sz="1600" dirty="0" err="1"/>
              <a:t>very</a:t>
            </a:r>
            <a:r>
              <a:rPr lang="pl-PL" sz="1600" dirty="0"/>
              <a:t> </a:t>
            </a:r>
            <a:r>
              <a:rPr lang="pl-PL" sz="1600" dirty="0" err="1"/>
              <a:t>colourful</a:t>
            </a:r>
            <a:r>
              <a:rPr lang="pl-PL" sz="1600" dirty="0"/>
              <a:t>. Not </a:t>
            </a:r>
            <a:r>
              <a:rPr lang="pl-PL" sz="1600" dirty="0" err="1"/>
              <a:t>only</a:t>
            </a:r>
            <a:r>
              <a:rPr lang="pl-PL" sz="1600" dirty="0"/>
              <a:t> </a:t>
            </a:r>
            <a:r>
              <a:rPr lang="en-US" sz="1600" dirty="0"/>
              <a:t>through various topics</a:t>
            </a:r>
            <a:r>
              <a:rPr lang="pl-PL" sz="1600" dirty="0"/>
              <a:t> </a:t>
            </a:r>
            <a:r>
              <a:rPr lang="pl-PL" sz="1600" dirty="0" err="1"/>
              <a:t>like</a:t>
            </a:r>
            <a:r>
              <a:rPr lang="pl-PL" sz="1600" dirty="0"/>
              <a:t>: </a:t>
            </a:r>
            <a:r>
              <a:rPr lang="en-US" sz="1600" dirty="0"/>
              <a:t>social, exact and natural sciences</a:t>
            </a:r>
            <a:r>
              <a:rPr lang="pl-PL" sz="1600" dirty="0"/>
              <a:t> but </a:t>
            </a:r>
            <a:r>
              <a:rPr lang="pl-PL" sz="1600" dirty="0" err="1"/>
              <a:t>also</a:t>
            </a:r>
            <a:r>
              <a:rPr lang="pl-PL" sz="1600" dirty="0"/>
              <a:t> </a:t>
            </a:r>
            <a:r>
              <a:rPr lang="pl-PL" sz="1600" dirty="0" err="1"/>
              <a:t>through</a:t>
            </a:r>
            <a:r>
              <a:rPr lang="pl-PL" sz="1600" dirty="0"/>
              <a:t> </a:t>
            </a:r>
            <a:r>
              <a:rPr lang="pl-PL" sz="1600" dirty="0" err="1"/>
              <a:t>colourful</a:t>
            </a:r>
            <a:r>
              <a:rPr lang="pl-PL" sz="1600" dirty="0"/>
              <a:t> </a:t>
            </a:r>
            <a:br>
              <a:rPr lang="pl-PL" sz="1600" dirty="0"/>
            </a:br>
            <a:r>
              <a:rPr lang="pl-PL" sz="1600" dirty="0"/>
              <a:t>T-</a:t>
            </a:r>
            <a:r>
              <a:rPr lang="pl-PL" sz="1600" dirty="0" err="1"/>
              <a:t>shirts</a:t>
            </a:r>
            <a:r>
              <a:rPr lang="pl-PL" sz="1600" dirty="0"/>
              <a:t> </a:t>
            </a:r>
            <a:r>
              <a:rPr lang="en-US" sz="1600" dirty="0"/>
              <a:t>in which they come to classes</a:t>
            </a:r>
            <a:r>
              <a:rPr lang="pl-PL" sz="1600" dirty="0"/>
              <a:t>.</a:t>
            </a:r>
          </a:p>
          <a:p>
            <a:pPr>
              <a:tabLst>
                <a:tab pos="360363" algn="l"/>
              </a:tabLst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7415788-A097-40F7-BAB0-5473FEF5F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16"/>
            <a:ext cx="65" cy="2577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45706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7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57415788-A097-40F7-BAB0-5473FEF5F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16"/>
            <a:ext cx="65" cy="2577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811917" y="203618"/>
            <a:ext cx="403331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AMU Colourful University:</a:t>
            </a:r>
          </a:p>
          <a:p>
            <a:endParaRPr lang="pl-PL" sz="2400" b="1" dirty="0"/>
          </a:p>
          <a:p>
            <a:r>
              <a:rPr lang="pl-PL" sz="1600" dirty="0" err="1"/>
              <a:t>Details</a:t>
            </a:r>
            <a:r>
              <a:rPr lang="pl-PL" sz="1600" dirty="0"/>
              <a:t> </a:t>
            </a:r>
            <a:r>
              <a:rPr lang="pl-PL" sz="1600" dirty="0" err="1"/>
              <a:t>about</a:t>
            </a:r>
            <a:r>
              <a:rPr lang="pl-PL" sz="1600" dirty="0"/>
              <a:t> the </a:t>
            </a:r>
            <a:r>
              <a:rPr lang="pl-PL" sz="1600" dirty="0" err="1"/>
              <a:t>project</a:t>
            </a:r>
            <a:r>
              <a:rPr lang="pl-PL" sz="1600" dirty="0"/>
              <a:t> </a:t>
            </a:r>
            <a:r>
              <a:rPr lang="pl-PL" sz="1600" dirty="0" err="1"/>
              <a:t>you</a:t>
            </a:r>
            <a:r>
              <a:rPr lang="pl-PL" sz="1600" dirty="0"/>
              <a:t> </a:t>
            </a:r>
            <a:r>
              <a:rPr lang="pl-PL" sz="1600" dirty="0" err="1"/>
              <a:t>can</a:t>
            </a:r>
            <a:r>
              <a:rPr lang="pl-PL" sz="1600" dirty="0"/>
              <a:t> </a:t>
            </a:r>
            <a:r>
              <a:rPr lang="pl-PL" sz="1600" dirty="0" err="1"/>
              <a:t>find</a:t>
            </a:r>
            <a:r>
              <a:rPr lang="pl-PL" sz="1600" dirty="0"/>
              <a:t> </a:t>
            </a:r>
            <a:r>
              <a:rPr lang="pl-PL" sz="1600" dirty="0" err="1"/>
              <a:t>at</a:t>
            </a:r>
            <a:r>
              <a:rPr lang="pl-PL" sz="1600" dirty="0"/>
              <a:t> </a:t>
            </a:r>
            <a:r>
              <a:rPr lang="pl-PL" sz="1600" dirty="0" err="1"/>
              <a:t>our</a:t>
            </a:r>
            <a:r>
              <a:rPr lang="pl-PL" sz="1600" dirty="0"/>
              <a:t> </a:t>
            </a:r>
            <a:r>
              <a:rPr lang="pl-PL" sz="1600" dirty="0" err="1"/>
              <a:t>website</a:t>
            </a:r>
            <a:r>
              <a:rPr lang="pl-PL" sz="1600" dirty="0"/>
              <a:t>: </a:t>
            </a:r>
            <a:r>
              <a:rPr lang="pl-PL" sz="1600" dirty="0">
                <a:hlinkClick r:id="rId2"/>
              </a:rPr>
              <a:t>https://kolorowyuniwersytet.amu.edu.pl/</a:t>
            </a:r>
            <a:endParaRPr lang="pl-PL" sz="1600" dirty="0"/>
          </a:p>
          <a:p>
            <a:r>
              <a:rPr lang="pl-PL" sz="1600" dirty="0"/>
              <a:t>and </a:t>
            </a:r>
            <a:r>
              <a:rPr lang="pl-PL" sz="1600" dirty="0">
                <a:hlinkClick r:id="rId3"/>
              </a:rPr>
              <a:t>www.facebook.com/KolorowyUAM</a:t>
            </a:r>
            <a:r>
              <a:rPr lang="pl-PL" sz="1600" dirty="0"/>
              <a:t> </a:t>
            </a:r>
          </a:p>
          <a:p>
            <a:endParaRPr lang="pl-PL" sz="2400" b="1" dirty="0"/>
          </a:p>
          <a:p>
            <a:pPr>
              <a:tabLst>
                <a:tab pos="360363" algn="l"/>
              </a:tabLst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06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8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>
            <a:extLst>
              <a:ext uri="{FF2B5EF4-FFF2-40B4-BE49-F238E27FC236}">
                <a16:creationId xmlns:a16="http://schemas.microsoft.com/office/drawing/2014/main" id="{7A1F2C7A-2ACA-4B7A-BF73-EC1CA2E16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527" y="2095119"/>
            <a:ext cx="4567473" cy="3048381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A9563013-CA63-4A43-B35E-31CE1C97B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527" y="-1"/>
            <a:ext cx="4567473" cy="3048381"/>
          </a:xfrm>
          <a:prstGeom prst="rect">
            <a:avLst/>
          </a:prstGeom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57415788-A097-40F7-BAB0-5473FEF5F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16"/>
            <a:ext cx="65" cy="2577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305252" y="228697"/>
            <a:ext cx="3082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>
                <a:solidFill>
                  <a:srgbClr val="00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</a:t>
            </a:r>
            <a:r>
              <a:rPr lang="pl-PL" sz="2400" b="1" dirty="0">
                <a:solidFill>
                  <a:srgbClr val="00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 err="1">
                <a:solidFill>
                  <a:srgbClr val="00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endParaRPr lang="pl-PL" sz="2400" b="1" dirty="0">
              <a:solidFill>
                <a:srgbClr val="002D6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305252" y="862469"/>
            <a:ext cx="4033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0363" algn="l"/>
              </a:tabLst>
            </a:pPr>
            <a:r>
              <a:rPr lang="pl-PL" sz="1600" dirty="0" err="1"/>
              <a:t>This</a:t>
            </a:r>
            <a:r>
              <a:rPr lang="pl-PL" sz="1600" dirty="0"/>
              <a:t> </a:t>
            </a:r>
            <a:r>
              <a:rPr lang="pl-PL" sz="1600" dirty="0" err="1"/>
              <a:t>is</a:t>
            </a:r>
            <a:r>
              <a:rPr lang="pl-PL" sz="1600" dirty="0"/>
              <a:t> </a:t>
            </a:r>
            <a:r>
              <a:rPr lang="pl-PL" sz="1600" dirty="0" err="1"/>
              <a:t>our</a:t>
            </a:r>
            <a:r>
              <a:rPr lang="pl-PL" sz="1600" dirty="0"/>
              <a:t> </a:t>
            </a:r>
            <a:r>
              <a:rPr lang="pl-PL" sz="1600" dirty="0" err="1"/>
              <a:t>first</a:t>
            </a:r>
            <a:r>
              <a:rPr lang="pl-PL" sz="1600" dirty="0"/>
              <a:t> </a:t>
            </a:r>
            <a:r>
              <a:rPr lang="pl-PL" sz="1600" dirty="0" err="1"/>
              <a:t>time</a:t>
            </a:r>
            <a:r>
              <a:rPr lang="pl-PL" sz="1600" dirty="0"/>
              <a:t> as a EUCU </a:t>
            </a:r>
            <a:r>
              <a:rPr lang="pl-PL" sz="1600" dirty="0" err="1"/>
              <a:t>member</a:t>
            </a:r>
            <a:r>
              <a:rPr lang="pl-PL" sz="1600" dirty="0"/>
              <a:t> and </a:t>
            </a:r>
            <a:r>
              <a:rPr lang="pl-PL" sz="1600" dirty="0" err="1"/>
              <a:t>we’re</a:t>
            </a:r>
            <a:r>
              <a:rPr lang="pl-PL" sz="1600" dirty="0"/>
              <a:t> </a:t>
            </a:r>
            <a:r>
              <a:rPr lang="pl-PL" sz="1600" dirty="0" err="1"/>
              <a:t>very</a:t>
            </a:r>
            <a:r>
              <a:rPr lang="pl-PL" sz="1600" dirty="0"/>
              <a:t> </a:t>
            </a:r>
            <a:r>
              <a:rPr lang="pl-PL" sz="1600" dirty="0" err="1"/>
              <a:t>proud</a:t>
            </a:r>
            <a:r>
              <a:rPr lang="pl-PL" sz="1600" dirty="0"/>
              <a:t> of </a:t>
            </a:r>
            <a:r>
              <a:rPr lang="pl-PL" sz="1600" dirty="0" err="1"/>
              <a:t>it</a:t>
            </a:r>
            <a:r>
              <a:rPr lang="pl-PL" sz="1600" dirty="0"/>
              <a:t> as Adam Mickiewicz University, Poznań.</a:t>
            </a:r>
          </a:p>
          <a:p>
            <a:pPr>
              <a:tabLst>
                <a:tab pos="360363" algn="l"/>
              </a:tabLst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908499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rgbClr val="4FB15C"/>
              </a:gs>
              <a:gs pos="98077">
                <a:srgbClr val="1D5AB5"/>
              </a:gs>
              <a:gs pos="31000">
                <a:srgbClr val="28A9A0"/>
              </a:gs>
              <a:gs pos="62000">
                <a:srgbClr val="00A0E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" y="0"/>
            <a:ext cx="9141293" cy="51435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45" y="496058"/>
            <a:ext cx="7016510" cy="415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73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9F8D0821-1EC2-46DF-83CF-8059D80ED885}"/>
              </a:ext>
            </a:extLst>
          </p:cNvPr>
          <p:cNvSpPr txBox="1"/>
          <p:nvPr/>
        </p:nvSpPr>
        <p:spPr>
          <a:xfrm>
            <a:off x="493776" y="1734020"/>
            <a:ext cx="79004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err="1"/>
              <a:t>Enjoy</a:t>
            </a:r>
            <a:r>
              <a:rPr lang="pl-PL" sz="2800" b="1" dirty="0"/>
              <a:t> the film</a:t>
            </a:r>
            <a:r>
              <a:rPr lang="pl-PL" sz="2800" b="1" dirty="0">
                <a:sym typeface="Wingdings" panose="05000000000000000000" pitchFamily="2" charset="2"/>
              </a:rPr>
              <a:t></a:t>
            </a:r>
          </a:p>
          <a:p>
            <a:pPr algn="ctr"/>
            <a:endParaRPr lang="pl-PL" sz="2800" b="1" dirty="0">
              <a:sym typeface="Wingdings" panose="05000000000000000000" pitchFamily="2" charset="2"/>
            </a:endParaRPr>
          </a:p>
          <a:p>
            <a:pPr algn="ctr"/>
            <a:r>
              <a:rPr lang="pl-PL" sz="2800" b="1" dirty="0" err="1">
                <a:sym typeface="Wingdings" panose="05000000000000000000" pitchFamily="2" charset="2"/>
              </a:rPr>
              <a:t>Thank</a:t>
            </a:r>
            <a:r>
              <a:rPr lang="pl-PL" sz="2800" b="1" dirty="0">
                <a:sym typeface="Wingdings" panose="05000000000000000000" pitchFamily="2" charset="2"/>
              </a:rPr>
              <a:t> </a:t>
            </a:r>
            <a:r>
              <a:rPr lang="pl-PL" sz="2800" b="1" dirty="0" err="1">
                <a:sym typeface="Wingdings" panose="05000000000000000000" pitchFamily="2" charset="2"/>
              </a:rPr>
              <a:t>you</a:t>
            </a:r>
            <a:r>
              <a:rPr lang="pl-PL" sz="2800" b="1" dirty="0">
                <a:sym typeface="Wingdings" panose="05000000000000000000" pitchFamily="2" charset="2"/>
              </a:rPr>
              <a:t> for </a:t>
            </a:r>
            <a:r>
              <a:rPr lang="pl-PL" sz="2800" b="1" dirty="0" err="1">
                <a:sym typeface="Wingdings" panose="05000000000000000000" pitchFamily="2" charset="2"/>
              </a:rPr>
              <a:t>your</a:t>
            </a:r>
            <a:r>
              <a:rPr lang="pl-PL" sz="2800" b="1" dirty="0">
                <a:sym typeface="Wingdings" panose="05000000000000000000" pitchFamily="2" charset="2"/>
              </a:rPr>
              <a:t> </a:t>
            </a:r>
            <a:r>
              <a:rPr lang="pl-PL" sz="2800" b="1" dirty="0" err="1">
                <a:sym typeface="Wingdings" panose="05000000000000000000" pitchFamily="2" charset="2"/>
              </a:rPr>
              <a:t>attention</a:t>
            </a:r>
            <a:r>
              <a:rPr lang="pl-PL" sz="2800" b="1" dirty="0">
                <a:sym typeface="Wingdings" panose="05000000000000000000" pitchFamily="2" charset="2"/>
              </a:rPr>
              <a:t>.</a:t>
            </a:r>
            <a:endParaRPr lang="pl-PL" dirty="0">
              <a:sym typeface="Wingdings" panose="05000000000000000000" pitchFamily="2" charset="2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39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920559" y="891771"/>
            <a:ext cx="2426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Faculties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Branches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Majors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Students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PH.D. students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Academic teachers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Administration staff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002D69"/>
                </a:solidFill>
              </a:rPr>
              <a:t>Partner universities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7485706" y="891771"/>
            <a:ext cx="884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2</a:t>
            </a:r>
            <a:r>
              <a:rPr lang="pl-PL" dirty="0">
                <a:solidFill>
                  <a:srgbClr val="002D69"/>
                </a:solidFill>
              </a:rPr>
              <a:t>1</a:t>
            </a:r>
            <a:endParaRPr lang="de-DE" dirty="0">
              <a:solidFill>
                <a:srgbClr val="002D69"/>
              </a:solidFill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4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125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3210</a:t>
            </a:r>
            <a:r>
              <a:rPr lang="pl-PL" dirty="0">
                <a:solidFill>
                  <a:srgbClr val="002D69"/>
                </a:solidFill>
              </a:rPr>
              <a:t>0</a:t>
            </a:r>
            <a:endParaRPr lang="de-DE" dirty="0">
              <a:solidFill>
                <a:srgbClr val="002D69"/>
              </a:solidFill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1168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2852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2105</a:t>
            </a: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rgbClr val="002D69"/>
                </a:solidFill>
              </a:rPr>
              <a:t>338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3693" cy="51435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920559" y="226300"/>
            <a:ext cx="3082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 in numbers</a:t>
            </a:r>
          </a:p>
        </p:txBody>
      </p:sp>
    </p:spTree>
    <p:extLst>
      <p:ext uri="{BB962C8B-B14F-4D97-AF65-F5344CB8AC3E}">
        <p14:creationId xmlns:p14="http://schemas.microsoft.com/office/powerpoint/2010/main" val="84073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3" y="1395656"/>
            <a:ext cx="8235713" cy="2526797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289710" y="226300"/>
            <a:ext cx="543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rgbClr val="002D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to find us</a:t>
            </a:r>
          </a:p>
        </p:txBody>
      </p:sp>
    </p:spTree>
    <p:extLst>
      <p:ext uri="{BB962C8B-B14F-4D97-AF65-F5344CB8AC3E}">
        <p14:creationId xmlns:p14="http://schemas.microsoft.com/office/powerpoint/2010/main" val="1745847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9143999" cy="5143500"/>
          </a:xfrm>
          <a:prstGeom prst="rect">
            <a:avLst/>
          </a:prstGeom>
          <a:gradFill>
            <a:gsLst>
              <a:gs pos="0">
                <a:srgbClr val="4FB15C"/>
              </a:gs>
              <a:gs pos="98077">
                <a:srgbClr val="1D5AB5"/>
              </a:gs>
              <a:gs pos="31000">
                <a:srgbClr val="28A9A0"/>
              </a:gs>
              <a:gs pos="62000">
                <a:srgbClr val="00A0E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08" y="1626792"/>
            <a:ext cx="4608585" cy="1600203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258432" y="935335"/>
            <a:ext cx="6627137" cy="2983117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3202663" y="4413564"/>
            <a:ext cx="2738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</a:rPr>
              <a:t>[Colourful University]</a:t>
            </a:r>
          </a:p>
        </p:txBody>
      </p:sp>
    </p:spTree>
    <p:extLst>
      <p:ext uri="{BB962C8B-B14F-4D97-AF65-F5344CB8AC3E}">
        <p14:creationId xmlns:p14="http://schemas.microsoft.com/office/powerpoint/2010/main" val="467159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066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0646" cy="51435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65DACF8-2A3B-4834-B874-F9343250D8A5}"/>
              </a:ext>
            </a:extLst>
          </p:cNvPr>
          <p:cNvSpPr txBox="1"/>
          <p:nvPr/>
        </p:nvSpPr>
        <p:spPr>
          <a:xfrm>
            <a:off x="4834128" y="341376"/>
            <a:ext cx="41391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PROJECT IDEA: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AMU Colourful University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an</a:t>
            </a:r>
            <a:r>
              <a:rPr lang="pl-PL" dirty="0"/>
              <a:t> </a:t>
            </a:r>
            <a:r>
              <a:rPr lang="pl-PL" dirty="0" err="1"/>
              <a:t>initiative</a:t>
            </a:r>
            <a:r>
              <a:rPr lang="pl-PL" dirty="0"/>
              <a:t> (</a:t>
            </a:r>
            <a:r>
              <a:rPr lang="en-US" dirty="0"/>
              <a:t>qualified as the third mission</a:t>
            </a:r>
            <a:r>
              <a:rPr lang="pl-PL" dirty="0"/>
              <a:t>) </a:t>
            </a:r>
            <a:r>
              <a:rPr lang="pl-PL" dirty="0" err="1"/>
              <a:t>which</a:t>
            </a:r>
            <a:r>
              <a:rPr lang="pl-PL" dirty="0"/>
              <a:t> </a:t>
            </a:r>
            <a:r>
              <a:rPr lang="en-US" dirty="0"/>
              <a:t>aim is to popularize science</a:t>
            </a:r>
            <a:r>
              <a:rPr lang="pl-PL" dirty="0"/>
              <a:t> and </a:t>
            </a:r>
            <a:r>
              <a:rPr lang="pl-PL" dirty="0" err="1"/>
              <a:t>shows</a:t>
            </a:r>
            <a:r>
              <a:rPr lang="pl-PL" dirty="0"/>
              <a:t> the </a:t>
            </a:r>
            <a:r>
              <a:rPr lang="pl-PL" dirty="0" err="1"/>
              <a:t>university</a:t>
            </a:r>
            <a:r>
              <a:rPr lang="en-US" dirty="0"/>
              <a:t> among primary school students</a:t>
            </a:r>
            <a:endParaRPr lang="pl-PL" dirty="0"/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 err="1"/>
              <a:t>We’ve</a:t>
            </a:r>
            <a:r>
              <a:rPr lang="pl-PL" dirty="0"/>
              <a:t> </a:t>
            </a:r>
            <a:r>
              <a:rPr lang="pl-PL" dirty="0" err="1"/>
              <a:t>existed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AMU </a:t>
            </a:r>
            <a:r>
              <a:rPr lang="pl-PL" dirty="0" err="1"/>
              <a:t>since</a:t>
            </a:r>
            <a:r>
              <a:rPr lang="pl-PL" dirty="0"/>
              <a:t> 2010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AMU Colourful University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very</a:t>
            </a:r>
            <a:r>
              <a:rPr lang="pl-PL" dirty="0"/>
              <a:t> popular in Wielkopolska region, and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en-US" dirty="0"/>
              <a:t>a permanent event during the academic year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744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9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5132770" y="226300"/>
            <a:ext cx="338008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ORGANIZATION OF EVERY PROJECT YEAR:</a:t>
            </a:r>
          </a:p>
          <a:p>
            <a:endParaRPr lang="pl-PL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err="1"/>
              <a:t>Registration</a:t>
            </a:r>
            <a:r>
              <a:rPr lang="pl-PL" sz="1600" dirty="0"/>
              <a:t> by </a:t>
            </a:r>
            <a:r>
              <a:rPr lang="pl-PL" sz="1600" dirty="0" err="1"/>
              <a:t>our</a:t>
            </a:r>
            <a:r>
              <a:rPr lang="pl-PL" sz="1600" dirty="0"/>
              <a:t> </a:t>
            </a:r>
            <a:r>
              <a:rPr lang="pl-PL" sz="1600" dirty="0" err="1"/>
              <a:t>website</a:t>
            </a:r>
            <a:r>
              <a:rPr lang="pl-PL" sz="1600" dirty="0"/>
              <a:t>: </a:t>
            </a:r>
            <a:r>
              <a:rPr lang="pl-PL" sz="1600" dirty="0">
                <a:hlinkClick r:id="rId2"/>
              </a:rPr>
              <a:t>https://kolorowyuniwersytet.amu.edu.pl/</a:t>
            </a:r>
            <a:r>
              <a:rPr lang="pl-PL" sz="1600" dirty="0"/>
              <a:t> for </a:t>
            </a:r>
            <a:r>
              <a:rPr lang="pl-PL" sz="1600" dirty="0" err="1"/>
              <a:t>groups</a:t>
            </a:r>
            <a:r>
              <a:rPr lang="pl-PL" sz="1600" dirty="0"/>
              <a:t>, </a:t>
            </a:r>
            <a:r>
              <a:rPr lang="pl-PL" sz="1600" dirty="0" err="1"/>
              <a:t>schools</a:t>
            </a:r>
            <a:r>
              <a:rPr lang="pl-PL" sz="1600" dirty="0"/>
              <a:t> and </a:t>
            </a:r>
            <a:r>
              <a:rPr lang="pl-PL" sz="1600" dirty="0" err="1"/>
              <a:t>individual</a:t>
            </a:r>
            <a:r>
              <a:rPr lang="pl-PL" sz="1600" dirty="0"/>
              <a:t> </a:t>
            </a:r>
            <a:r>
              <a:rPr lang="pl-PL" sz="1600" dirty="0" err="1"/>
              <a:t>students</a:t>
            </a:r>
            <a:endParaRPr lang="pl-PL" sz="1600" dirty="0"/>
          </a:p>
          <a:p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err="1"/>
              <a:t>Registration</a:t>
            </a:r>
            <a:r>
              <a:rPr lang="pl-PL" sz="1600" dirty="0"/>
              <a:t> </a:t>
            </a:r>
            <a:r>
              <a:rPr lang="pl-PL" sz="1600" dirty="0" err="1"/>
              <a:t>results</a:t>
            </a:r>
            <a:r>
              <a:rPr lang="pl-PL" sz="1600" dirty="0"/>
              <a:t> and </a:t>
            </a:r>
            <a:r>
              <a:rPr lang="en-US" sz="1600" dirty="0"/>
              <a:t>creating two lists of </a:t>
            </a:r>
            <a:r>
              <a:rPr lang="pl-PL" sz="1600" dirty="0" err="1"/>
              <a:t>colourful</a:t>
            </a:r>
            <a:r>
              <a:rPr lang="pl-PL" sz="1600" dirty="0"/>
              <a:t> </a:t>
            </a:r>
            <a:r>
              <a:rPr lang="en-US" sz="1600" dirty="0"/>
              <a:t>students</a:t>
            </a:r>
            <a:r>
              <a:rPr lang="pl-PL" sz="1600" dirty="0"/>
              <a:t> 7-9 </a:t>
            </a:r>
            <a:r>
              <a:rPr lang="pl-PL" sz="1600" dirty="0" err="1"/>
              <a:t>years</a:t>
            </a:r>
            <a:r>
              <a:rPr lang="pl-PL" sz="1600" dirty="0"/>
              <a:t> </a:t>
            </a:r>
            <a:r>
              <a:rPr lang="pl-PL" sz="1600" dirty="0" err="1"/>
              <a:t>old</a:t>
            </a:r>
            <a:r>
              <a:rPr lang="pl-PL" sz="1600" dirty="0"/>
              <a:t> and 10-12 </a:t>
            </a:r>
            <a:r>
              <a:rPr lang="pl-PL" sz="1600" dirty="0" err="1"/>
              <a:t>years</a:t>
            </a:r>
            <a:r>
              <a:rPr lang="pl-PL" sz="1600" dirty="0"/>
              <a:t> </a:t>
            </a:r>
            <a:r>
              <a:rPr lang="pl-PL" sz="1600" dirty="0" err="1"/>
              <a:t>old</a:t>
            </a:r>
            <a:r>
              <a:rPr lang="pl-PL" sz="1600" dirty="0"/>
              <a:t> (one </a:t>
            </a:r>
            <a:r>
              <a:rPr lang="pl-PL" sz="1600" dirty="0" err="1"/>
              <a:t>group</a:t>
            </a:r>
            <a:r>
              <a:rPr lang="pl-PL" sz="1600" dirty="0"/>
              <a:t>=150 </a:t>
            </a:r>
            <a:r>
              <a:rPr lang="pl-PL" sz="1600" dirty="0" err="1"/>
              <a:t>children</a:t>
            </a:r>
            <a:r>
              <a:rPr lang="pl-PL" sz="1600" dirty="0"/>
              <a:t>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/>
              <a:t>P</a:t>
            </a:r>
            <a:r>
              <a:rPr lang="en-US" dirty="0" err="1"/>
              <a:t>riority</a:t>
            </a:r>
            <a:r>
              <a:rPr lang="en-US" dirty="0"/>
              <a:t> is given to those who have not yet participated</a:t>
            </a:r>
            <a:r>
              <a:rPr lang="pl-PL" dirty="0"/>
              <a:t> in </a:t>
            </a:r>
            <a:r>
              <a:rPr lang="pl-PL" dirty="0" err="1"/>
              <a:t>project</a:t>
            </a:r>
            <a:endParaRPr lang="pl-PL" sz="1600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75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28751" y="203619"/>
            <a:ext cx="40333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ORGANIZATION OF EVERY PROJECT YEAR:</a:t>
            </a:r>
          </a:p>
          <a:p>
            <a:endParaRPr lang="pl-PL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 err="1"/>
              <a:t>Each</a:t>
            </a:r>
            <a:r>
              <a:rPr lang="pl-PL" sz="1600" dirty="0"/>
              <a:t> </a:t>
            </a:r>
            <a:r>
              <a:rPr lang="pl-PL" sz="1600" dirty="0" err="1"/>
              <a:t>group</a:t>
            </a:r>
            <a:r>
              <a:rPr lang="pl-PL" sz="1600" dirty="0"/>
              <a:t> </a:t>
            </a:r>
            <a:r>
              <a:rPr lang="pl-PL" sz="1600" dirty="0" err="1"/>
              <a:t>has</a:t>
            </a:r>
            <a:r>
              <a:rPr lang="pl-PL" sz="1600" dirty="0"/>
              <a:t> </a:t>
            </a:r>
            <a:r>
              <a:rPr lang="pl-PL" sz="1600" dirty="0" err="1"/>
              <a:t>its</a:t>
            </a:r>
            <a:r>
              <a:rPr lang="pl-PL" sz="1600" dirty="0"/>
              <a:t> </a:t>
            </a:r>
            <a:r>
              <a:rPr lang="pl-PL" sz="1600" dirty="0" err="1"/>
              <a:t>own</a:t>
            </a:r>
            <a:r>
              <a:rPr lang="pl-PL" sz="1600" dirty="0"/>
              <a:t> </a:t>
            </a:r>
            <a:r>
              <a:rPr lang="pl-PL" sz="1600" dirty="0" err="1"/>
              <a:t>schedule</a:t>
            </a:r>
            <a:r>
              <a:rPr lang="pl-PL" sz="16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/>
              <a:t>The classes are conducted by our</a:t>
            </a:r>
          </a:p>
          <a:p>
            <a:pPr marL="360363" indent="-360363">
              <a:tabLst>
                <a:tab pos="360363" algn="l"/>
              </a:tabLst>
            </a:pPr>
            <a:r>
              <a:rPr lang="pl-PL" sz="1600" dirty="0"/>
              <a:t>     </a:t>
            </a:r>
            <a:r>
              <a:rPr lang="en-US" sz="1600" dirty="0"/>
              <a:t> scientists </a:t>
            </a:r>
            <a:r>
              <a:rPr lang="pl-PL" sz="1600" dirty="0"/>
              <a:t>(</a:t>
            </a:r>
            <a:r>
              <a:rPr lang="pl-PL" sz="1600" dirty="0" err="1"/>
              <a:t>sometimes</a:t>
            </a:r>
            <a:r>
              <a:rPr lang="pl-PL" sz="1600" dirty="0"/>
              <a:t> with </a:t>
            </a:r>
            <a:r>
              <a:rPr lang="pl-PL" sz="1600" dirty="0" err="1"/>
              <a:t>cooperation</a:t>
            </a:r>
            <a:r>
              <a:rPr lang="pl-PL" sz="1600" dirty="0"/>
              <a:t>      with </a:t>
            </a:r>
            <a:r>
              <a:rPr lang="pl-PL" sz="1600" dirty="0" err="1"/>
              <a:t>their</a:t>
            </a:r>
            <a:r>
              <a:rPr lang="pl-PL" sz="1600" dirty="0"/>
              <a:t> </a:t>
            </a:r>
            <a:r>
              <a:rPr lang="pl-PL" sz="1600" dirty="0" err="1"/>
              <a:t>students</a:t>
            </a:r>
            <a:r>
              <a:rPr lang="pl-PL" sz="1600" dirty="0"/>
              <a:t>). </a:t>
            </a:r>
            <a:r>
              <a:rPr lang="pl-PL" sz="1600" dirty="0" err="1"/>
              <a:t>They’re</a:t>
            </a:r>
            <a:r>
              <a:rPr lang="pl-PL" sz="1600" dirty="0"/>
              <a:t> </a:t>
            </a:r>
            <a:r>
              <a:rPr lang="en-US" sz="1600" dirty="0"/>
              <a:t>planned </a:t>
            </a:r>
            <a:r>
              <a:rPr lang="pl-PL" sz="1600" dirty="0"/>
              <a:t> </a:t>
            </a:r>
            <a:r>
              <a:rPr lang="en-US" sz="1600" dirty="0"/>
              <a:t>so that each group has its own once a month</a:t>
            </a:r>
            <a:r>
              <a:rPr lang="pl-PL" sz="1600" dirty="0"/>
              <a:t>. We start in </a:t>
            </a:r>
            <a:r>
              <a:rPr lang="pl-PL" sz="1600" dirty="0" err="1"/>
              <a:t>October</a:t>
            </a:r>
            <a:r>
              <a:rPr lang="pl-PL" sz="1600" dirty="0"/>
              <a:t> and end in May. </a:t>
            </a:r>
          </a:p>
          <a:p>
            <a:pPr marL="360363" indent="-360363">
              <a:tabLst>
                <a:tab pos="360363" algn="l"/>
              </a:tabLst>
            </a:pPr>
            <a:endParaRPr lang="pl-PL" sz="1600" dirty="0"/>
          </a:p>
          <a:p>
            <a:pPr marL="360363" indent="-360363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en-US" sz="1600" dirty="0"/>
              <a:t>We also have </a:t>
            </a:r>
            <a:r>
              <a:rPr lang="pl-PL" sz="1600" dirty="0" err="1"/>
              <a:t>proposition</a:t>
            </a:r>
            <a:r>
              <a:rPr lang="en-US" sz="1600" dirty="0"/>
              <a:t> for interested</a:t>
            </a:r>
            <a:r>
              <a:rPr lang="pl-PL" sz="1600" dirty="0"/>
              <a:t> </a:t>
            </a:r>
            <a:r>
              <a:rPr lang="pl-PL" sz="1600" dirty="0" err="1"/>
              <a:t>students</a:t>
            </a:r>
            <a:r>
              <a:rPr lang="pl-PL" sz="1600" dirty="0"/>
              <a:t> – </a:t>
            </a:r>
            <a:r>
              <a:rPr lang="pl-PL" sz="1600" dirty="0" err="1"/>
              <a:t>they</a:t>
            </a:r>
            <a:r>
              <a:rPr lang="pl-PL" sz="1600" dirty="0"/>
              <a:t> </a:t>
            </a:r>
            <a:r>
              <a:rPr lang="pl-PL" sz="1600" dirty="0" err="1"/>
              <a:t>can</a:t>
            </a:r>
            <a:r>
              <a:rPr lang="pl-PL" sz="1600" dirty="0"/>
              <a:t> </a:t>
            </a:r>
            <a:r>
              <a:rPr lang="pl-PL" sz="1600" dirty="0" err="1"/>
              <a:t>tell</a:t>
            </a:r>
            <a:r>
              <a:rPr lang="pl-PL" sz="1600" dirty="0"/>
              <a:t> the </a:t>
            </a:r>
            <a:r>
              <a:rPr lang="pl-PL" sz="1600" dirty="0" err="1"/>
              <a:t>audience</a:t>
            </a:r>
            <a:r>
              <a:rPr lang="pl-PL" sz="1600" dirty="0"/>
              <a:t> </a:t>
            </a:r>
            <a:r>
              <a:rPr lang="pl-PL" sz="1600" dirty="0" err="1"/>
              <a:t>about</a:t>
            </a:r>
            <a:r>
              <a:rPr lang="pl-PL" sz="1600" dirty="0"/>
              <a:t> </a:t>
            </a:r>
            <a:r>
              <a:rPr lang="pl-PL" sz="1600" dirty="0" err="1"/>
              <a:t>their</a:t>
            </a:r>
            <a:r>
              <a:rPr lang="pl-PL" sz="1600" dirty="0"/>
              <a:t> </a:t>
            </a:r>
            <a:r>
              <a:rPr lang="pl-PL" sz="1600" dirty="0" err="1"/>
              <a:t>passions</a:t>
            </a:r>
            <a:r>
              <a:rPr lang="pl-PL" sz="1600" dirty="0"/>
              <a:t>, </a:t>
            </a:r>
            <a:r>
              <a:rPr lang="pl-PL" sz="1600" dirty="0" err="1"/>
              <a:t>hobbies</a:t>
            </a:r>
            <a:r>
              <a:rPr lang="pl-PL" sz="1600" dirty="0"/>
              <a:t> </a:t>
            </a:r>
            <a:r>
              <a:rPr lang="pl-PL" sz="1600" dirty="0" err="1"/>
              <a:t>or</a:t>
            </a:r>
            <a:r>
              <a:rPr lang="pl-PL" sz="1600" dirty="0"/>
              <a:t> </a:t>
            </a:r>
            <a:r>
              <a:rPr lang="pl-PL" sz="1600" dirty="0" err="1"/>
              <a:t>interestsand</a:t>
            </a:r>
            <a:r>
              <a:rPr lang="pl-PL" sz="1600" dirty="0"/>
              <a:t> </a:t>
            </a:r>
            <a:r>
              <a:rPr lang="pl-PL" sz="1600" dirty="0" err="1"/>
              <a:t>feel</a:t>
            </a:r>
            <a:r>
              <a:rPr lang="pl-PL" sz="1600" dirty="0"/>
              <a:t> </a:t>
            </a:r>
            <a:r>
              <a:rPr lang="pl-PL" sz="1600" dirty="0" err="1"/>
              <a:t>like</a:t>
            </a:r>
            <a:r>
              <a:rPr lang="pl-PL" sz="1600" dirty="0"/>
              <a:t> </a:t>
            </a:r>
            <a:r>
              <a:rPr lang="pl-PL" sz="1600" dirty="0" err="1"/>
              <a:t>scientists</a:t>
            </a:r>
            <a:r>
              <a:rPr lang="pl-PL" sz="1600" dirty="0"/>
              <a:t>.</a:t>
            </a:r>
          </a:p>
          <a:p>
            <a:pPr marL="360363" indent="-360363">
              <a:tabLst>
                <a:tab pos="360363" algn="l"/>
              </a:tabLst>
            </a:pPr>
            <a:endParaRPr lang="pl-PL" sz="1600" dirty="0"/>
          </a:p>
          <a:p>
            <a:pPr>
              <a:tabLst>
                <a:tab pos="360363" algn="l"/>
              </a:tabLst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7415788-A097-40F7-BAB0-5473FEF5F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9716"/>
            <a:ext cx="65" cy="25776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9522" rIns="0" bIns="-952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354" y="0"/>
            <a:ext cx="45706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96189"/>
      </p:ext>
    </p:extLst>
  </p:cSld>
  <p:clrMapOvr>
    <a:masterClrMapping/>
  </p:clrMapOvr>
</p:sld>
</file>

<file path=ppt/theme/theme1.xml><?xml version="1.0" encoding="utf-8"?>
<a:theme xmlns:a="http://schemas.openxmlformats.org/drawingml/2006/main" name="Slajd tytułowy">
  <a:themeElements>
    <a:clrScheme name="Niestandardowy 26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anatowy gradient 1/3">
  <a:themeElements>
    <a:clrScheme name="Niestandardowy 27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ranatowy gradient 2/3">
  <a:themeElements>
    <a:clrScheme name="Niestandardowy 28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asek z logo z prawej">
  <a:themeElements>
    <a:clrScheme name="Niestandardowy 29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Pasek z logo z lewej">
  <a:themeElements>
    <a:clrScheme name="Niestandardowy 30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Logo z prawej">
  <a:themeElements>
    <a:clrScheme name="Niestandardowy 31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Pusty">
  <a:themeElements>
    <a:clrScheme name="Niestandardowy 32">
      <a:dk1>
        <a:srgbClr val="002D69"/>
      </a:dk1>
      <a:lt1>
        <a:sysClr val="window" lastClr="FFFFFF"/>
      </a:lt1>
      <a:dk2>
        <a:srgbClr val="7F7F7F"/>
      </a:dk2>
      <a:lt2>
        <a:srgbClr val="D8D8D8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3128</TotalTime>
  <Words>386</Words>
  <Application>Microsoft Office PowerPoint</Application>
  <PresentationFormat>Pokaz na ekranie (16:9)</PresentationFormat>
  <Paragraphs>58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7</vt:i4>
      </vt:variant>
      <vt:variant>
        <vt:lpstr>Tytuły slajdów</vt:lpstr>
      </vt:variant>
      <vt:variant>
        <vt:i4>16</vt:i4>
      </vt:variant>
    </vt:vector>
  </HeadingPairs>
  <TitlesOfParts>
    <vt:vector size="25" baseType="lpstr">
      <vt:lpstr>Arial</vt:lpstr>
      <vt:lpstr>Wingdings</vt:lpstr>
      <vt:lpstr>Slajd tytułowy</vt:lpstr>
      <vt:lpstr>Granatowy gradient 1/3</vt:lpstr>
      <vt:lpstr>Granatowy gradient 2/3</vt:lpstr>
      <vt:lpstr>Pasek z logo z prawej</vt:lpstr>
      <vt:lpstr>Pasek z logo z lewej</vt:lpstr>
      <vt:lpstr>Logo z prawej</vt:lpstr>
      <vt:lpstr>Pusty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SIW UAM</dc:creator>
  <cp:lastModifiedBy>Renata Popiołek</cp:lastModifiedBy>
  <cp:revision>170</cp:revision>
  <dcterms:created xsi:type="dcterms:W3CDTF">2021-08-23T10:57:13Z</dcterms:created>
  <dcterms:modified xsi:type="dcterms:W3CDTF">2023-10-27T07:58:05Z</dcterms:modified>
</cp:coreProperties>
</file>