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13"/>
  </p:notesMasterIdLst>
  <p:sldIdLst>
    <p:sldId id="270" r:id="rId2"/>
    <p:sldId id="258" r:id="rId3"/>
    <p:sldId id="261" r:id="rId4"/>
    <p:sldId id="259" r:id="rId5"/>
    <p:sldId id="260" r:id="rId6"/>
    <p:sldId id="263" r:id="rId7"/>
    <p:sldId id="265" r:id="rId8"/>
    <p:sldId id="266" r:id="rId9"/>
    <p:sldId id="268" r:id="rId10"/>
    <p:sldId id="271" r:id="rId11"/>
    <p:sldId id="269" r:id="rId12"/>
  </p:sldIdLst>
  <p:sldSz cx="9144000" cy="5143500" type="screen16x9"/>
  <p:notesSz cx="6858000" cy="9144000"/>
  <p:embeddedFontLst>
    <p:embeddedFont>
      <p:font typeface="Calibri" panose="020F0502020204030204" pitchFamily="34" charset="0"/>
      <p:regular r:id="rId14"/>
      <p:bold r:id="rId15"/>
      <p:italic r:id="rId16"/>
      <p:boldItalic r:id="rId17"/>
    </p:embeddedFont>
    <p:embeddedFont>
      <p:font typeface="DM Sans" pitchFamily="2" charset="77"/>
      <p:regular r:id="rId18"/>
      <p:bold r:id="rId19"/>
      <p:italic r:id="rId20"/>
      <p:boldItalic r:id="rId21"/>
    </p:embeddedFont>
    <p:embeddedFont>
      <p:font typeface="DM Sans Black" pitchFamily="2" charset="77"/>
      <p:bold r:id="rId22"/>
      <p:italic r:id="rId23"/>
      <p:boldItalic r:id="rId24"/>
    </p:embeddedFont>
    <p:embeddedFont>
      <p:font typeface="DM Sans Light" pitchFamily="2" charset="77"/>
      <p:regular r:id="rId25"/>
      <p:bold r:id="rId26"/>
      <p:italic r:id="rId27"/>
      <p:boldItalic r:id="rId28"/>
    </p:embeddedFont>
    <p:embeddedFont>
      <p:font typeface="DM Serif Display" pitchFamily="2" charset="0"/>
      <p:regular r:id="rId29"/>
      <p:italic r:id="rId30"/>
    </p:embeddedFont>
    <p:embeddedFont>
      <p:font typeface="Work Sans" pitchFamily="2" charset="77"/>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3"/>
    <p:restoredTop sz="94640"/>
  </p:normalViewPr>
  <p:slideViewPr>
    <p:cSldViewPr snapToGrid="0">
      <p:cViewPr varScale="1">
        <p:scale>
          <a:sx n="116" d="100"/>
          <a:sy n="116" d="100"/>
        </p:scale>
        <p:origin x="9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21" Type="http://schemas.openxmlformats.org/officeDocument/2006/relationships/font" Target="fonts/font8.fntdata"/><Relationship Id="rId34" Type="http://schemas.openxmlformats.org/officeDocument/2006/relationships/font" Target="fonts/font2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29552b724b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 name="Google Shape;41;g29552b724b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95fd82a51c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95fd82a51c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9552b724b8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9552b724b8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9552b724b8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9552b724b8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9552b724b8_0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9552b724b8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9552b724b8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9552b724b8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9552b724b8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9552b724b8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95fd82a51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95fd82a51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95fd82a51c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95fd82a51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9552b724b8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29552b724b8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
        <p:nvSpPr>
          <p:cNvPr id="11" name="Google Shape;11;p2"/>
          <p:cNvSpPr txBox="1">
            <a:spLocks noGrp="1"/>
          </p:cNvSpPr>
          <p:nvPr>
            <p:ph type="title"/>
          </p:nvPr>
        </p:nvSpPr>
        <p:spPr>
          <a:xfrm>
            <a:off x="362975" y="872675"/>
            <a:ext cx="4904100" cy="1336200"/>
          </a:xfrm>
          <a:prstGeom prst="rect">
            <a:avLst/>
          </a:prstGeom>
        </p:spPr>
        <p:txBody>
          <a:bodyPr spcFirstLastPara="1" wrap="square" lIns="91425" tIns="91425" rIns="91425" bIns="91425" anchor="t" anchorCtr="0">
            <a:normAutofit/>
          </a:bodyPr>
          <a:lstStyle>
            <a:lvl1pPr lvl="0">
              <a:spcBef>
                <a:spcPts val="0"/>
              </a:spcBef>
              <a:spcAft>
                <a:spcPts val="0"/>
              </a:spcAft>
              <a:buSzPts val="2800"/>
              <a:buFont typeface="DM Serif Display"/>
              <a:buNone/>
              <a:defRPr>
                <a:latin typeface="DM Serif Display"/>
                <a:ea typeface="DM Serif Display"/>
                <a:cs typeface="DM Serif Display"/>
                <a:sym typeface="DM Serif Display"/>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 name="Google Shape;12;p2"/>
          <p:cNvSpPr txBox="1">
            <a:spLocks noGrp="1"/>
          </p:cNvSpPr>
          <p:nvPr>
            <p:ph type="body" idx="1"/>
          </p:nvPr>
        </p:nvSpPr>
        <p:spPr>
          <a:xfrm>
            <a:off x="370700" y="2162425"/>
            <a:ext cx="5104800" cy="20466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1pPr>
            <a:lvl2pPr marL="914400" lvl="1" indent="-304800">
              <a:spcBef>
                <a:spcPts val="0"/>
              </a:spcBef>
              <a:spcAft>
                <a:spcPts val="0"/>
              </a:spcAft>
              <a:buClr>
                <a:schemeClr val="dk1"/>
              </a:buClr>
              <a:buSzPts val="1200"/>
              <a:buChar char="○"/>
              <a:defRPr sz="1200">
                <a:solidFill>
                  <a:schemeClr val="dk1"/>
                </a:solidFill>
              </a:defRPr>
            </a:lvl2pPr>
            <a:lvl3pPr marL="1371600" lvl="2" indent="-304800">
              <a:spcBef>
                <a:spcPts val="0"/>
              </a:spcBef>
              <a:spcAft>
                <a:spcPts val="0"/>
              </a:spcAft>
              <a:buClr>
                <a:schemeClr val="dk1"/>
              </a:buClr>
              <a:buSzPts val="1200"/>
              <a:buChar char="■"/>
              <a:defRPr sz="1200">
                <a:solidFill>
                  <a:schemeClr val="dk1"/>
                </a:solidFill>
              </a:defRPr>
            </a:lvl3pPr>
            <a:lvl4pPr marL="1828800" lvl="3" indent="-304800">
              <a:spcBef>
                <a:spcPts val="0"/>
              </a:spcBef>
              <a:spcAft>
                <a:spcPts val="0"/>
              </a:spcAft>
              <a:buClr>
                <a:schemeClr val="dk1"/>
              </a:buClr>
              <a:buSzPts val="1200"/>
              <a:buChar char="●"/>
              <a:defRPr sz="1200">
                <a:solidFill>
                  <a:schemeClr val="dk1"/>
                </a:solidFill>
              </a:defRPr>
            </a:lvl4pPr>
            <a:lvl5pPr marL="2286000" lvl="4" indent="-304800">
              <a:spcBef>
                <a:spcPts val="0"/>
              </a:spcBef>
              <a:spcAft>
                <a:spcPts val="0"/>
              </a:spcAft>
              <a:buClr>
                <a:schemeClr val="dk1"/>
              </a:buClr>
              <a:buSzPts val="1200"/>
              <a:buChar char="○"/>
              <a:defRPr sz="1200">
                <a:solidFill>
                  <a:schemeClr val="dk1"/>
                </a:solidFill>
              </a:defRPr>
            </a:lvl5pPr>
            <a:lvl6pPr marL="2743200" lvl="5" indent="-304800">
              <a:spcBef>
                <a:spcPts val="0"/>
              </a:spcBef>
              <a:spcAft>
                <a:spcPts val="0"/>
              </a:spcAft>
              <a:buClr>
                <a:schemeClr val="dk1"/>
              </a:buClr>
              <a:buSzPts val="1200"/>
              <a:buChar char="■"/>
              <a:defRPr sz="1200">
                <a:solidFill>
                  <a:schemeClr val="dk1"/>
                </a:solidFill>
              </a:defRPr>
            </a:lvl6pPr>
            <a:lvl7pPr marL="3200400" lvl="6" indent="-304800">
              <a:spcBef>
                <a:spcPts val="0"/>
              </a:spcBef>
              <a:spcAft>
                <a:spcPts val="0"/>
              </a:spcAft>
              <a:buClr>
                <a:schemeClr val="dk1"/>
              </a:buClr>
              <a:buSzPts val="1200"/>
              <a:buChar char="●"/>
              <a:defRPr sz="1200">
                <a:solidFill>
                  <a:schemeClr val="dk1"/>
                </a:solidFill>
              </a:defRPr>
            </a:lvl7pPr>
            <a:lvl8pPr marL="3657600" lvl="7" indent="-304800">
              <a:spcBef>
                <a:spcPts val="0"/>
              </a:spcBef>
              <a:spcAft>
                <a:spcPts val="0"/>
              </a:spcAft>
              <a:buClr>
                <a:schemeClr val="dk1"/>
              </a:buClr>
              <a:buSzPts val="1200"/>
              <a:buChar char="○"/>
              <a:defRPr sz="1200">
                <a:solidFill>
                  <a:schemeClr val="dk1"/>
                </a:solidFill>
              </a:defRPr>
            </a:lvl8pPr>
            <a:lvl9pPr marL="4114800" lvl="8" indent="-304800">
              <a:spcBef>
                <a:spcPts val="0"/>
              </a:spcBef>
              <a:spcAft>
                <a:spcPts val="0"/>
              </a:spcAft>
              <a:buClr>
                <a:schemeClr val="dk1"/>
              </a:buClr>
              <a:buSzPts val="1200"/>
              <a:buChar char="■"/>
              <a:defRPr sz="1200">
                <a:solidFill>
                  <a:schemeClr val="dk1"/>
                </a:solidFill>
              </a:defRPr>
            </a:lvl9pPr>
          </a:lstStyle>
          <a:p>
            <a:endParaRPr/>
          </a:p>
        </p:txBody>
      </p:sp>
      <p:sp>
        <p:nvSpPr>
          <p:cNvPr id="13" name="Google Shape;13;p2"/>
          <p:cNvSpPr txBox="1">
            <a:spLocks noGrp="1"/>
          </p:cNvSpPr>
          <p:nvPr>
            <p:ph type="subTitle" idx="2"/>
          </p:nvPr>
        </p:nvSpPr>
        <p:spPr>
          <a:xfrm rot="-310924">
            <a:off x="362922" y="370639"/>
            <a:ext cx="1637493" cy="283449"/>
          </a:xfrm>
          <a:prstGeom prst="rect">
            <a:avLst/>
          </a:prstGeom>
          <a:solidFill>
            <a:schemeClr val="dk1"/>
          </a:solidFill>
        </p:spPr>
        <p:txBody>
          <a:bodyPr spcFirstLastPara="1" wrap="square" lIns="91425" tIns="91425" rIns="91425" bIns="91425" anchor="ctr" anchorCtr="0">
            <a:normAutofit/>
          </a:bodyPr>
          <a:lstStyle>
            <a:lvl1pPr lvl="0">
              <a:spcBef>
                <a:spcPts val="0"/>
              </a:spcBef>
              <a:spcAft>
                <a:spcPts val="0"/>
              </a:spcAft>
              <a:buClr>
                <a:schemeClr val="lt1"/>
              </a:buClr>
              <a:buSzPts val="1000"/>
              <a:buFont typeface="DM Sans Black"/>
              <a:buNone/>
              <a:defRPr sz="1000">
                <a:solidFill>
                  <a:schemeClr val="lt1"/>
                </a:solidFill>
                <a:latin typeface="DM Sans Black"/>
                <a:ea typeface="DM Sans Black"/>
                <a:cs typeface="DM Sans Black"/>
                <a:sym typeface="DM Sans Black"/>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4" name="Google Shape;14;p2"/>
          <p:cNvSpPr txBox="1"/>
          <p:nvPr/>
        </p:nvSpPr>
        <p:spPr>
          <a:xfrm>
            <a:off x="-25" y="4819125"/>
            <a:ext cx="9144000" cy="23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600">
                <a:solidFill>
                  <a:srgbClr val="999999"/>
                </a:solidFill>
                <a:latin typeface="Work Sans"/>
                <a:ea typeface="Work Sans"/>
                <a:cs typeface="Work Sans"/>
                <a:sym typeface="Work Sans"/>
              </a:rPr>
              <a:t>This publication reflects the views only of the authors, and neither the European Commission nor the Research Executive Agency can be held responsible for any use that may be made of the information contained therein.</a:t>
            </a:r>
            <a:endParaRPr>
              <a:latin typeface="DM Sans"/>
              <a:ea typeface="DM Sans"/>
              <a:cs typeface="DM Sans"/>
              <a:sym typeface="DM Sans"/>
            </a:endParaRPr>
          </a:p>
        </p:txBody>
      </p:sp>
      <p:pic>
        <p:nvPicPr>
          <p:cNvPr id="15" name="Google Shape;15;p2"/>
          <p:cNvPicPr preferRelativeResize="0"/>
          <p:nvPr/>
        </p:nvPicPr>
        <p:blipFill>
          <a:blip r:embed="rId2">
            <a:alphaModFix/>
          </a:blip>
          <a:stretch>
            <a:fillRect/>
          </a:stretch>
        </p:blipFill>
        <p:spPr>
          <a:xfrm>
            <a:off x="7797943" y="297271"/>
            <a:ext cx="1034356" cy="237900"/>
          </a:xfrm>
          <a:prstGeom prst="rect">
            <a:avLst/>
          </a:prstGeom>
          <a:noFill/>
          <a:ln>
            <a:noFill/>
          </a:ln>
        </p:spPr>
      </p:pic>
    </p:spTree>
  </p:cSld>
  <p:clrMapOvr>
    <a:masterClrMapping/>
  </p:clrMapOvr>
  <p:extLst>
    <p:ext uri="{DCECCB84-F9BA-43D5-87BE-67443E8EF086}">
      <p15:sldGuideLst xmlns:p15="http://schemas.microsoft.com/office/powerpoint/2012/main">
        <p15:guide id="1" pos="227">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rpo 1 1">
  <p:cSld name="TITLE_AND_BODY_1_1">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
        <p:nvSpPr>
          <p:cNvPr id="25" name="Google Shape;25;p4"/>
          <p:cNvSpPr txBox="1">
            <a:spLocks noGrp="1"/>
          </p:cNvSpPr>
          <p:nvPr>
            <p:ph type="title"/>
          </p:nvPr>
        </p:nvSpPr>
        <p:spPr>
          <a:xfrm>
            <a:off x="362975" y="872675"/>
            <a:ext cx="4904100" cy="13362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Font typeface="DM Serif Display"/>
              <a:buNone/>
              <a:defRPr>
                <a:latin typeface="DM Serif Display"/>
                <a:ea typeface="DM Serif Display"/>
                <a:cs typeface="DM Serif Display"/>
                <a:sym typeface="DM Serif Display"/>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 name="Google Shape;26;p4"/>
          <p:cNvSpPr txBox="1">
            <a:spLocks noGrp="1"/>
          </p:cNvSpPr>
          <p:nvPr>
            <p:ph type="body" idx="1"/>
          </p:nvPr>
        </p:nvSpPr>
        <p:spPr>
          <a:xfrm>
            <a:off x="370700" y="2162425"/>
            <a:ext cx="5104800" cy="20466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1pPr>
            <a:lvl2pPr marL="914400" lvl="1" indent="-304800" rtl="0">
              <a:spcBef>
                <a:spcPts val="0"/>
              </a:spcBef>
              <a:spcAft>
                <a:spcPts val="0"/>
              </a:spcAft>
              <a:buClr>
                <a:schemeClr val="dk1"/>
              </a:buClr>
              <a:buSzPts val="1200"/>
              <a:buChar char="○"/>
              <a:defRPr sz="1200">
                <a:solidFill>
                  <a:schemeClr val="dk1"/>
                </a:solidFill>
              </a:defRPr>
            </a:lvl2pPr>
            <a:lvl3pPr marL="1371600" lvl="2" indent="-304800" rtl="0">
              <a:spcBef>
                <a:spcPts val="0"/>
              </a:spcBef>
              <a:spcAft>
                <a:spcPts val="0"/>
              </a:spcAft>
              <a:buClr>
                <a:schemeClr val="dk1"/>
              </a:buClr>
              <a:buSzPts val="1200"/>
              <a:buChar char="■"/>
              <a:defRPr sz="1200">
                <a:solidFill>
                  <a:schemeClr val="dk1"/>
                </a:solidFill>
              </a:defRPr>
            </a:lvl3pPr>
            <a:lvl4pPr marL="1828800" lvl="3" indent="-304800" rtl="0">
              <a:spcBef>
                <a:spcPts val="0"/>
              </a:spcBef>
              <a:spcAft>
                <a:spcPts val="0"/>
              </a:spcAft>
              <a:buClr>
                <a:schemeClr val="dk1"/>
              </a:buClr>
              <a:buSzPts val="1200"/>
              <a:buChar char="●"/>
              <a:defRPr sz="1200">
                <a:solidFill>
                  <a:schemeClr val="dk1"/>
                </a:solidFill>
              </a:defRPr>
            </a:lvl4pPr>
            <a:lvl5pPr marL="2286000" lvl="4" indent="-304800" rtl="0">
              <a:spcBef>
                <a:spcPts val="0"/>
              </a:spcBef>
              <a:spcAft>
                <a:spcPts val="0"/>
              </a:spcAft>
              <a:buClr>
                <a:schemeClr val="dk1"/>
              </a:buClr>
              <a:buSzPts val="1200"/>
              <a:buChar char="○"/>
              <a:defRPr sz="1200">
                <a:solidFill>
                  <a:schemeClr val="dk1"/>
                </a:solidFill>
              </a:defRPr>
            </a:lvl5pPr>
            <a:lvl6pPr marL="2743200" lvl="5" indent="-304800" rtl="0">
              <a:spcBef>
                <a:spcPts val="0"/>
              </a:spcBef>
              <a:spcAft>
                <a:spcPts val="0"/>
              </a:spcAft>
              <a:buClr>
                <a:schemeClr val="dk1"/>
              </a:buClr>
              <a:buSzPts val="1200"/>
              <a:buChar char="■"/>
              <a:defRPr sz="1200">
                <a:solidFill>
                  <a:schemeClr val="dk1"/>
                </a:solidFill>
              </a:defRPr>
            </a:lvl6pPr>
            <a:lvl7pPr marL="3200400" lvl="6" indent="-304800" rtl="0">
              <a:spcBef>
                <a:spcPts val="0"/>
              </a:spcBef>
              <a:spcAft>
                <a:spcPts val="0"/>
              </a:spcAft>
              <a:buClr>
                <a:schemeClr val="dk1"/>
              </a:buClr>
              <a:buSzPts val="1200"/>
              <a:buChar char="●"/>
              <a:defRPr sz="1200">
                <a:solidFill>
                  <a:schemeClr val="dk1"/>
                </a:solidFill>
              </a:defRPr>
            </a:lvl7pPr>
            <a:lvl8pPr marL="3657600" lvl="7" indent="-304800" rtl="0">
              <a:spcBef>
                <a:spcPts val="0"/>
              </a:spcBef>
              <a:spcAft>
                <a:spcPts val="0"/>
              </a:spcAft>
              <a:buClr>
                <a:schemeClr val="dk1"/>
              </a:buClr>
              <a:buSzPts val="1200"/>
              <a:buChar char="○"/>
              <a:defRPr sz="1200">
                <a:solidFill>
                  <a:schemeClr val="dk1"/>
                </a:solidFill>
              </a:defRPr>
            </a:lvl8pPr>
            <a:lvl9pPr marL="4114800" lvl="8" indent="-304800" rtl="0">
              <a:spcBef>
                <a:spcPts val="0"/>
              </a:spcBef>
              <a:spcAft>
                <a:spcPts val="0"/>
              </a:spcAft>
              <a:buClr>
                <a:schemeClr val="dk1"/>
              </a:buClr>
              <a:buSzPts val="1200"/>
              <a:buChar char="■"/>
              <a:defRPr sz="1200">
                <a:solidFill>
                  <a:schemeClr val="dk1"/>
                </a:solidFill>
              </a:defRPr>
            </a:lvl9pPr>
          </a:lstStyle>
          <a:p>
            <a:endParaRPr/>
          </a:p>
        </p:txBody>
      </p:sp>
      <p:sp>
        <p:nvSpPr>
          <p:cNvPr id="27" name="Google Shape;27;p4"/>
          <p:cNvSpPr txBox="1">
            <a:spLocks noGrp="1"/>
          </p:cNvSpPr>
          <p:nvPr>
            <p:ph type="subTitle" idx="2"/>
          </p:nvPr>
        </p:nvSpPr>
        <p:spPr>
          <a:xfrm rot="-310924">
            <a:off x="362922" y="370639"/>
            <a:ext cx="1637493" cy="283449"/>
          </a:xfrm>
          <a:prstGeom prst="rect">
            <a:avLst/>
          </a:prstGeom>
          <a:solidFill>
            <a:schemeClr val="dk1"/>
          </a:solidFill>
        </p:spPr>
        <p:txBody>
          <a:bodyPr spcFirstLastPara="1" wrap="square" lIns="91425" tIns="91425" rIns="91425" bIns="91425" anchor="ctr" anchorCtr="0">
            <a:normAutofit/>
          </a:bodyPr>
          <a:lstStyle>
            <a:lvl1pPr lvl="0" rtl="0">
              <a:spcBef>
                <a:spcPts val="0"/>
              </a:spcBef>
              <a:spcAft>
                <a:spcPts val="0"/>
              </a:spcAft>
              <a:buClr>
                <a:schemeClr val="lt1"/>
              </a:buClr>
              <a:buSzPts val="1000"/>
              <a:buFont typeface="DM Sans Black"/>
              <a:buNone/>
              <a:defRPr sz="1000">
                <a:solidFill>
                  <a:schemeClr val="lt1"/>
                </a:solidFill>
                <a:latin typeface="DM Sans Black"/>
                <a:ea typeface="DM Sans Black"/>
                <a:cs typeface="DM Sans Black"/>
                <a:sym typeface="DM Sans Black"/>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pic>
        <p:nvPicPr>
          <p:cNvPr id="28" name="Google Shape;28;p4"/>
          <p:cNvPicPr preferRelativeResize="0"/>
          <p:nvPr/>
        </p:nvPicPr>
        <p:blipFill>
          <a:blip r:embed="rId3">
            <a:alphaModFix/>
          </a:blip>
          <a:stretch>
            <a:fillRect/>
          </a:stretch>
        </p:blipFill>
        <p:spPr>
          <a:xfrm>
            <a:off x="7599348" y="370588"/>
            <a:ext cx="1232952" cy="283575"/>
          </a:xfrm>
          <a:prstGeom prst="rect">
            <a:avLst/>
          </a:prstGeom>
          <a:noFill/>
          <a:ln>
            <a:noFill/>
          </a:ln>
        </p:spPr>
      </p:pic>
      <p:sp>
        <p:nvSpPr>
          <p:cNvPr id="29" name="Google Shape;29;p4"/>
          <p:cNvSpPr txBox="1"/>
          <p:nvPr/>
        </p:nvSpPr>
        <p:spPr>
          <a:xfrm>
            <a:off x="-25" y="4819125"/>
            <a:ext cx="9144000" cy="23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600">
                <a:solidFill>
                  <a:srgbClr val="999999"/>
                </a:solidFill>
                <a:latin typeface="Work Sans"/>
                <a:ea typeface="Work Sans"/>
                <a:cs typeface="Work Sans"/>
                <a:sym typeface="Work Sans"/>
              </a:rPr>
              <a:t>This publication reflects the views only of the authors, and neither the European Commission nor the Research Executive Agency can be held responsible for any use that may be made of the information contained therein.</a:t>
            </a:r>
            <a:endParaRPr>
              <a:latin typeface="DM Sans"/>
              <a:ea typeface="DM Sans"/>
              <a:cs typeface="DM Sans"/>
              <a:sym typeface="DM Sans"/>
            </a:endParaRPr>
          </a:p>
        </p:txBody>
      </p:sp>
    </p:spTree>
  </p:cSld>
  <p:clrMapOvr>
    <a:masterClrMapping/>
  </p:clrMapOvr>
  <p:extLst>
    <p:ext uri="{DCECCB84-F9BA-43D5-87BE-67443E8EF086}">
      <p15:sldGuideLst xmlns:p15="http://schemas.microsoft.com/office/powerpoint/2012/main">
        <p15:guide id="1" pos="227">
          <p15:clr>
            <a:srgbClr val="E46962"/>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corpo 1 1 1">
  <p:cSld name="TITLE_AND_BODY_1_1_1">
    <p:bg>
      <p:bgPr>
        <a:blipFill>
          <a:blip r:embed="rId2">
            <a:alphaModFix/>
          </a:blip>
          <a:stretch>
            <a:fillRect/>
          </a:stretch>
        </a:blipFill>
        <a:effectLst/>
      </p:bgPr>
    </p:bg>
    <p:spTree>
      <p:nvGrpSpPr>
        <p:cNvPr id="1" name="Shape 30"/>
        <p:cNvGrpSpPr/>
        <p:nvPr/>
      </p:nvGrpSpPr>
      <p:grpSpPr>
        <a:xfrm>
          <a:off x="0" y="0"/>
          <a:ext cx="0" cy="0"/>
          <a:chOff x="0" y="0"/>
          <a:chExt cx="0" cy="0"/>
        </a:xfrm>
      </p:grpSpPr>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
              <a:t>‹N›</a:t>
            </a:fld>
            <a:endParaRPr/>
          </a:p>
        </p:txBody>
      </p:sp>
      <p:sp>
        <p:nvSpPr>
          <p:cNvPr id="32" name="Google Shape;32;p5"/>
          <p:cNvSpPr txBox="1">
            <a:spLocks noGrp="1"/>
          </p:cNvSpPr>
          <p:nvPr>
            <p:ph type="title"/>
          </p:nvPr>
        </p:nvSpPr>
        <p:spPr>
          <a:xfrm>
            <a:off x="362975" y="872675"/>
            <a:ext cx="4904100" cy="13362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2800"/>
              <a:buFont typeface="DM Serif Display"/>
              <a:buNone/>
              <a:defRPr>
                <a:solidFill>
                  <a:schemeClr val="lt1"/>
                </a:solidFill>
                <a:latin typeface="DM Serif Display"/>
                <a:ea typeface="DM Serif Display"/>
                <a:cs typeface="DM Serif Display"/>
                <a:sym typeface="DM Serif Display"/>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33" name="Google Shape;33;p5"/>
          <p:cNvSpPr txBox="1">
            <a:spLocks noGrp="1"/>
          </p:cNvSpPr>
          <p:nvPr>
            <p:ph type="body" idx="1"/>
          </p:nvPr>
        </p:nvSpPr>
        <p:spPr>
          <a:xfrm>
            <a:off x="370700" y="2162425"/>
            <a:ext cx="5104800" cy="20466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Clr>
                <a:schemeClr val="lt1"/>
              </a:buClr>
              <a:buSzPts val="1200"/>
              <a:buFont typeface="DM Sans"/>
              <a:buChar char="●"/>
              <a:defRPr>
                <a:solidFill>
                  <a:schemeClr val="lt1"/>
                </a:solidFill>
                <a:latin typeface="DM Sans"/>
                <a:ea typeface="DM Sans"/>
                <a:cs typeface="DM Sans"/>
                <a:sym typeface="DM Sans"/>
              </a:defRPr>
            </a:lvl1pPr>
            <a:lvl2pPr marL="914400" lvl="1" indent="-304800" rtl="0">
              <a:spcBef>
                <a:spcPts val="0"/>
              </a:spcBef>
              <a:spcAft>
                <a:spcPts val="0"/>
              </a:spcAft>
              <a:buClr>
                <a:schemeClr val="lt1"/>
              </a:buClr>
              <a:buSzPts val="1200"/>
              <a:buChar char="○"/>
              <a:defRPr>
                <a:solidFill>
                  <a:schemeClr val="lt1"/>
                </a:solidFill>
              </a:defRPr>
            </a:lvl2pPr>
            <a:lvl3pPr marL="1371600" lvl="2" indent="-304800" rtl="0">
              <a:spcBef>
                <a:spcPts val="0"/>
              </a:spcBef>
              <a:spcAft>
                <a:spcPts val="0"/>
              </a:spcAft>
              <a:buClr>
                <a:schemeClr val="lt1"/>
              </a:buClr>
              <a:buSzPts val="1200"/>
              <a:buChar char="■"/>
              <a:defRPr>
                <a:solidFill>
                  <a:schemeClr val="lt1"/>
                </a:solidFill>
              </a:defRPr>
            </a:lvl3pPr>
            <a:lvl4pPr marL="1828800" lvl="3" indent="-304800" rtl="0">
              <a:spcBef>
                <a:spcPts val="0"/>
              </a:spcBef>
              <a:spcAft>
                <a:spcPts val="0"/>
              </a:spcAft>
              <a:buClr>
                <a:schemeClr val="lt1"/>
              </a:buClr>
              <a:buSzPts val="1200"/>
              <a:buChar char="●"/>
              <a:defRPr>
                <a:solidFill>
                  <a:schemeClr val="lt1"/>
                </a:solidFill>
              </a:defRPr>
            </a:lvl4pPr>
            <a:lvl5pPr marL="2286000" lvl="4" indent="-304800" rtl="0">
              <a:spcBef>
                <a:spcPts val="0"/>
              </a:spcBef>
              <a:spcAft>
                <a:spcPts val="0"/>
              </a:spcAft>
              <a:buClr>
                <a:schemeClr val="lt1"/>
              </a:buClr>
              <a:buSzPts val="1200"/>
              <a:buChar char="○"/>
              <a:defRPr>
                <a:solidFill>
                  <a:schemeClr val="lt1"/>
                </a:solidFill>
              </a:defRPr>
            </a:lvl5pPr>
            <a:lvl6pPr marL="2743200" lvl="5" indent="-304800" rtl="0">
              <a:spcBef>
                <a:spcPts val="0"/>
              </a:spcBef>
              <a:spcAft>
                <a:spcPts val="0"/>
              </a:spcAft>
              <a:buClr>
                <a:schemeClr val="lt1"/>
              </a:buClr>
              <a:buSzPts val="1200"/>
              <a:buChar char="■"/>
              <a:defRPr>
                <a:solidFill>
                  <a:schemeClr val="lt1"/>
                </a:solidFill>
              </a:defRPr>
            </a:lvl6pPr>
            <a:lvl7pPr marL="3200400" lvl="6" indent="-304800" rtl="0">
              <a:spcBef>
                <a:spcPts val="0"/>
              </a:spcBef>
              <a:spcAft>
                <a:spcPts val="0"/>
              </a:spcAft>
              <a:buClr>
                <a:schemeClr val="lt1"/>
              </a:buClr>
              <a:buSzPts val="1200"/>
              <a:buChar char="●"/>
              <a:defRPr>
                <a:solidFill>
                  <a:schemeClr val="lt1"/>
                </a:solidFill>
              </a:defRPr>
            </a:lvl7pPr>
            <a:lvl8pPr marL="3657600" lvl="7" indent="-304800" rtl="0">
              <a:spcBef>
                <a:spcPts val="0"/>
              </a:spcBef>
              <a:spcAft>
                <a:spcPts val="0"/>
              </a:spcAft>
              <a:buClr>
                <a:schemeClr val="lt1"/>
              </a:buClr>
              <a:buSzPts val="1200"/>
              <a:buChar char="○"/>
              <a:defRPr>
                <a:solidFill>
                  <a:schemeClr val="lt1"/>
                </a:solidFill>
              </a:defRPr>
            </a:lvl8pPr>
            <a:lvl9pPr marL="4114800" lvl="8" indent="-304800" rtl="0">
              <a:spcBef>
                <a:spcPts val="0"/>
              </a:spcBef>
              <a:spcAft>
                <a:spcPts val="0"/>
              </a:spcAft>
              <a:buClr>
                <a:schemeClr val="lt1"/>
              </a:buClr>
              <a:buSzPts val="1200"/>
              <a:buChar char="■"/>
              <a:defRPr>
                <a:solidFill>
                  <a:schemeClr val="lt1"/>
                </a:solidFill>
              </a:defRPr>
            </a:lvl9pPr>
          </a:lstStyle>
          <a:p>
            <a:endParaRPr/>
          </a:p>
        </p:txBody>
      </p:sp>
      <p:sp>
        <p:nvSpPr>
          <p:cNvPr id="34" name="Google Shape;34;p5"/>
          <p:cNvSpPr txBox="1">
            <a:spLocks noGrp="1"/>
          </p:cNvSpPr>
          <p:nvPr>
            <p:ph type="subTitle" idx="2"/>
          </p:nvPr>
        </p:nvSpPr>
        <p:spPr>
          <a:xfrm rot="-310924">
            <a:off x="362922" y="370639"/>
            <a:ext cx="1637493" cy="283449"/>
          </a:xfrm>
          <a:prstGeom prst="rect">
            <a:avLst/>
          </a:prstGeom>
          <a:solidFill>
            <a:schemeClr val="dk1"/>
          </a:solidFill>
        </p:spPr>
        <p:txBody>
          <a:bodyPr spcFirstLastPara="1" wrap="square" lIns="91425" tIns="91425" rIns="91425" bIns="91425" anchor="ctr" anchorCtr="0">
            <a:normAutofit/>
          </a:bodyPr>
          <a:lstStyle>
            <a:lvl1pPr lvl="0" rtl="0">
              <a:spcBef>
                <a:spcPts val="0"/>
              </a:spcBef>
              <a:spcAft>
                <a:spcPts val="0"/>
              </a:spcAft>
              <a:buClr>
                <a:schemeClr val="lt1"/>
              </a:buClr>
              <a:buSzPts val="1000"/>
              <a:buFont typeface="DM Sans Black"/>
              <a:buNone/>
              <a:defRPr sz="1000">
                <a:solidFill>
                  <a:schemeClr val="lt1"/>
                </a:solidFill>
                <a:latin typeface="DM Sans Black"/>
                <a:ea typeface="DM Sans Black"/>
                <a:cs typeface="DM Sans Black"/>
                <a:sym typeface="DM Sans Black"/>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pic>
        <p:nvPicPr>
          <p:cNvPr id="35" name="Google Shape;35;p5"/>
          <p:cNvPicPr preferRelativeResize="0"/>
          <p:nvPr/>
        </p:nvPicPr>
        <p:blipFill>
          <a:blip r:embed="rId3">
            <a:alphaModFix/>
          </a:blip>
          <a:stretch>
            <a:fillRect/>
          </a:stretch>
        </p:blipFill>
        <p:spPr>
          <a:xfrm>
            <a:off x="7599400" y="370598"/>
            <a:ext cx="1232900" cy="283563"/>
          </a:xfrm>
          <a:prstGeom prst="rect">
            <a:avLst/>
          </a:prstGeom>
          <a:noFill/>
          <a:ln>
            <a:noFill/>
          </a:ln>
        </p:spPr>
      </p:pic>
      <p:sp>
        <p:nvSpPr>
          <p:cNvPr id="36" name="Google Shape;36;p5"/>
          <p:cNvSpPr txBox="1"/>
          <p:nvPr/>
        </p:nvSpPr>
        <p:spPr>
          <a:xfrm>
            <a:off x="-25" y="4819125"/>
            <a:ext cx="9144000" cy="23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600">
                <a:solidFill>
                  <a:schemeClr val="lt1"/>
                </a:solidFill>
                <a:latin typeface="Work Sans"/>
                <a:ea typeface="Work Sans"/>
                <a:cs typeface="Work Sans"/>
                <a:sym typeface="Work Sans"/>
              </a:rPr>
              <a:t>This publication reflects the views only of the authors, and neither the European Commission nor the Research Executive Agency can be held responsible for any use that may be made of the information contained therein.</a:t>
            </a:r>
            <a:endParaRPr>
              <a:solidFill>
                <a:schemeClr val="lt1"/>
              </a:solidFill>
              <a:latin typeface="DM Sans"/>
              <a:ea typeface="DM Sans"/>
              <a:cs typeface="DM Sans"/>
              <a:sym typeface="DM Sans"/>
            </a:endParaRPr>
          </a:p>
        </p:txBody>
      </p:sp>
    </p:spTree>
  </p:cSld>
  <p:clrMapOvr>
    <a:masterClrMapping/>
  </p:clrMapOvr>
  <p:extLst>
    <p:ext uri="{DCECCB84-F9BA-43D5-87BE-67443E8EF086}">
      <p15:sldGuideLst xmlns:p15="http://schemas.microsoft.com/office/powerpoint/2012/main">
        <p15:guide id="1" pos="227">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
        <p:cNvGrpSpPr/>
        <p:nvPr/>
      </p:nvGrpSpPr>
      <p:grpSpPr>
        <a:xfrm>
          <a:off x="0" y="0"/>
          <a:ext cx="0" cy="0"/>
          <a:chOff x="0" y="0"/>
          <a:chExt cx="0" cy="0"/>
        </a:xfrm>
      </p:grpSpPr>
      <p:sp>
        <p:nvSpPr>
          <p:cNvPr id="38" name="Google Shape;3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04800">
              <a:lnSpc>
                <a:spcPct val="115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1pPr>
            <a:lvl2pPr marL="914400" lvl="1" indent="-304800">
              <a:lnSpc>
                <a:spcPct val="115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2pPr>
            <a:lvl3pPr marL="1371600" lvl="2" indent="-304800">
              <a:lnSpc>
                <a:spcPct val="115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3pPr>
            <a:lvl4pPr marL="1828800" lvl="3" indent="-304800">
              <a:lnSpc>
                <a:spcPct val="115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4pPr>
            <a:lvl5pPr marL="2286000" lvl="4" indent="-304800">
              <a:lnSpc>
                <a:spcPct val="115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5pPr>
            <a:lvl6pPr marL="2743200" lvl="5" indent="-304800">
              <a:lnSpc>
                <a:spcPct val="115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6pPr>
            <a:lvl7pPr marL="3200400" lvl="6" indent="-304800">
              <a:lnSpc>
                <a:spcPct val="115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7pPr>
            <a:lvl8pPr marL="3657600" lvl="7" indent="-304800">
              <a:lnSpc>
                <a:spcPct val="115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8pPr>
            <a:lvl9pPr marL="4114800" lvl="8" indent="-304800">
              <a:lnSpc>
                <a:spcPct val="115000"/>
              </a:lnSpc>
              <a:spcBef>
                <a:spcPts val="0"/>
              </a:spcBef>
              <a:spcAft>
                <a:spcPts val="0"/>
              </a:spcAft>
              <a:buClr>
                <a:schemeClr val="dk1"/>
              </a:buClr>
              <a:buSzPts val="1200"/>
              <a:buFont typeface="DM Sans"/>
              <a:buChar char="■"/>
              <a:defRPr sz="1200">
                <a:solidFill>
                  <a:schemeClr val="dk1"/>
                </a:solidFill>
                <a:latin typeface="DM Sans"/>
                <a:ea typeface="DM Sans"/>
                <a:cs typeface="DM Sans"/>
                <a:sym typeface="DM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27">
          <p15:clr>
            <a:srgbClr val="E46962"/>
          </p15:clr>
        </p15:guide>
        <p15:guide id="2" pos="5564">
          <p15:clr>
            <a:srgbClr val="E46962"/>
          </p15:clr>
        </p15:guide>
        <p15:guide id="3" orient="horz" pos="227">
          <p15:clr>
            <a:srgbClr val="E46962"/>
          </p15:clr>
        </p15:guide>
        <p15:guide id="4" orient="horz" pos="3013">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image" Target="../media/image1.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jp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43" name="Google Shape;43;p7"/>
          <p:cNvSpPr/>
          <p:nvPr/>
        </p:nvSpPr>
        <p:spPr>
          <a:xfrm>
            <a:off x="-22800" y="3388025"/>
            <a:ext cx="6359100" cy="735600"/>
          </a:xfrm>
          <a:prstGeom prst="round1Rect">
            <a:avLst>
              <a:gd name="adj" fmla="val 50000"/>
            </a:avLst>
          </a:prstGeom>
          <a:solidFill>
            <a:srgbClr val="4FB79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DM Sans"/>
              <a:ea typeface="DM Sans"/>
              <a:cs typeface="DM Sans"/>
              <a:sym typeface="DM Sans"/>
            </a:endParaRPr>
          </a:p>
        </p:txBody>
      </p:sp>
      <p:pic>
        <p:nvPicPr>
          <p:cNvPr id="44" name="Google Shape;44;p7"/>
          <p:cNvPicPr preferRelativeResize="0"/>
          <p:nvPr/>
        </p:nvPicPr>
        <p:blipFill>
          <a:blip r:embed="rId3">
            <a:alphaModFix/>
          </a:blip>
          <a:stretch>
            <a:fillRect/>
          </a:stretch>
        </p:blipFill>
        <p:spPr>
          <a:xfrm>
            <a:off x="5567775" y="-160275"/>
            <a:ext cx="5398225" cy="5398200"/>
          </a:xfrm>
          <a:prstGeom prst="rect">
            <a:avLst/>
          </a:prstGeom>
          <a:noFill/>
          <a:ln>
            <a:noFill/>
          </a:ln>
        </p:spPr>
      </p:pic>
      <p:pic>
        <p:nvPicPr>
          <p:cNvPr id="45" name="Google Shape;45;p7"/>
          <p:cNvPicPr preferRelativeResize="0"/>
          <p:nvPr/>
        </p:nvPicPr>
        <p:blipFill>
          <a:blip r:embed="rId4">
            <a:alphaModFix/>
          </a:blip>
          <a:stretch>
            <a:fillRect/>
          </a:stretch>
        </p:blipFill>
        <p:spPr>
          <a:xfrm>
            <a:off x="5674722" y="903100"/>
            <a:ext cx="3283876" cy="3337299"/>
          </a:xfrm>
          <a:prstGeom prst="rect">
            <a:avLst/>
          </a:prstGeom>
          <a:noFill/>
          <a:ln>
            <a:noFill/>
          </a:ln>
        </p:spPr>
      </p:pic>
      <p:pic>
        <p:nvPicPr>
          <p:cNvPr id="46" name="Google Shape;46;p7"/>
          <p:cNvPicPr preferRelativeResize="0"/>
          <p:nvPr/>
        </p:nvPicPr>
        <p:blipFill>
          <a:blip r:embed="rId5">
            <a:alphaModFix/>
          </a:blip>
          <a:stretch>
            <a:fillRect/>
          </a:stretch>
        </p:blipFill>
        <p:spPr>
          <a:xfrm>
            <a:off x="448250" y="421550"/>
            <a:ext cx="2361352" cy="543100"/>
          </a:xfrm>
          <a:prstGeom prst="rect">
            <a:avLst/>
          </a:prstGeom>
          <a:noFill/>
          <a:ln>
            <a:noFill/>
          </a:ln>
        </p:spPr>
      </p:pic>
      <p:sp>
        <p:nvSpPr>
          <p:cNvPr id="47" name="Google Shape;47;p7"/>
          <p:cNvSpPr txBox="1"/>
          <p:nvPr/>
        </p:nvSpPr>
        <p:spPr>
          <a:xfrm>
            <a:off x="360000" y="1306300"/>
            <a:ext cx="3795900" cy="1801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2600"/>
              <a:buFont typeface="Arial"/>
              <a:buNone/>
            </a:pPr>
            <a:r>
              <a:rPr lang="it" sz="2700" b="1">
                <a:solidFill>
                  <a:schemeClr val="dk1"/>
                </a:solidFill>
                <a:latin typeface="DM Serif Display"/>
                <a:ea typeface="DM Serif Display"/>
                <a:cs typeface="DM Serif Display"/>
                <a:sym typeface="DM Serif Display"/>
              </a:rPr>
              <a:t>Co-creating the European Competence Centre for Science Communication</a:t>
            </a:r>
            <a:endParaRPr sz="2700" b="1">
              <a:solidFill>
                <a:schemeClr val="dk1"/>
              </a:solidFill>
              <a:latin typeface="DM Serif Display"/>
              <a:ea typeface="DM Serif Display"/>
              <a:cs typeface="DM Serif Display"/>
              <a:sym typeface="DM Serif Display"/>
            </a:endParaRPr>
          </a:p>
          <a:p>
            <a:pPr marL="0" lvl="0" indent="0" algn="l" rtl="0">
              <a:spcBef>
                <a:spcPts val="0"/>
              </a:spcBef>
              <a:spcAft>
                <a:spcPts val="0"/>
              </a:spcAft>
              <a:buNone/>
            </a:pPr>
            <a:endParaRPr sz="1500">
              <a:latin typeface="DM Serif Display"/>
              <a:ea typeface="DM Serif Display"/>
              <a:cs typeface="DM Serif Display"/>
              <a:sym typeface="DM Serif Display"/>
            </a:endParaRPr>
          </a:p>
        </p:txBody>
      </p:sp>
      <p:pic>
        <p:nvPicPr>
          <p:cNvPr id="50" name="Google Shape;50;p7"/>
          <p:cNvPicPr preferRelativeResize="0"/>
          <p:nvPr/>
        </p:nvPicPr>
        <p:blipFill>
          <a:blip r:embed="rId6">
            <a:alphaModFix/>
          </a:blip>
          <a:stretch>
            <a:fillRect/>
          </a:stretch>
        </p:blipFill>
        <p:spPr>
          <a:xfrm>
            <a:off x="8270651" y="4190750"/>
            <a:ext cx="369352" cy="246174"/>
          </a:xfrm>
          <a:prstGeom prst="rect">
            <a:avLst/>
          </a:prstGeom>
          <a:noFill/>
          <a:ln>
            <a:noFill/>
          </a:ln>
        </p:spPr>
      </p:pic>
      <p:sp>
        <p:nvSpPr>
          <p:cNvPr id="51" name="Google Shape;51;p7"/>
          <p:cNvSpPr txBox="1"/>
          <p:nvPr/>
        </p:nvSpPr>
        <p:spPr>
          <a:xfrm>
            <a:off x="6771300" y="4473363"/>
            <a:ext cx="1944900" cy="228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it" sz="700">
                <a:solidFill>
                  <a:schemeClr val="lt1"/>
                </a:solidFill>
                <a:latin typeface="DM Sans"/>
                <a:ea typeface="DM Sans"/>
                <a:cs typeface="DM Sans"/>
                <a:sym typeface="DM Sans"/>
              </a:rPr>
              <a:t>Grant Agreement n°101095230</a:t>
            </a:r>
            <a:endParaRPr sz="1200">
              <a:solidFill>
                <a:schemeClr val="lt1"/>
              </a:solidFill>
              <a:latin typeface="DM Serif Display"/>
              <a:ea typeface="DM Serif Display"/>
              <a:cs typeface="DM Serif Display"/>
              <a:sym typeface="DM Serif Display"/>
            </a:endParaRPr>
          </a:p>
        </p:txBody>
      </p:sp>
      <p:sp>
        <p:nvSpPr>
          <p:cNvPr id="52" name="Google Shape;52;p7"/>
          <p:cNvSpPr txBox="1"/>
          <p:nvPr/>
        </p:nvSpPr>
        <p:spPr>
          <a:xfrm>
            <a:off x="357075" y="4275975"/>
            <a:ext cx="4292700" cy="4254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it" sz="900" b="1">
                <a:latin typeface="DM Sans"/>
                <a:ea typeface="DM Sans"/>
                <a:cs typeface="DM Sans"/>
                <a:sym typeface="DM Sans"/>
              </a:rPr>
              <a:t>coalesceproject.eu</a:t>
            </a:r>
            <a:endParaRPr sz="900" b="1">
              <a:latin typeface="DM Sans"/>
              <a:ea typeface="DM Sans"/>
              <a:cs typeface="DM Sans"/>
              <a:sym typeface="DM Sans"/>
            </a:endParaRPr>
          </a:p>
        </p:txBody>
      </p:sp>
      <p:sp>
        <p:nvSpPr>
          <p:cNvPr id="2" name="Google Shape;61;p8">
            <a:extLst>
              <a:ext uri="{FF2B5EF4-FFF2-40B4-BE49-F238E27FC236}">
                <a16:creationId xmlns:a16="http://schemas.microsoft.com/office/drawing/2014/main" id="{8A0FE0E9-65F2-AB90-DC72-BB3EC5E18AF7}"/>
              </a:ext>
            </a:extLst>
          </p:cNvPr>
          <p:cNvSpPr txBox="1"/>
          <p:nvPr/>
        </p:nvSpPr>
        <p:spPr>
          <a:xfrm>
            <a:off x="357075" y="3400819"/>
            <a:ext cx="4292700" cy="3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dirty="0">
                <a:solidFill>
                  <a:schemeClr val="dk1"/>
                </a:solidFill>
                <a:latin typeface="DM Sans Black"/>
                <a:ea typeface="DM Sans Black"/>
                <a:cs typeface="DM Sans Black"/>
                <a:sym typeface="DM Sans Black"/>
              </a:rPr>
              <a:t>Paola Rodari, SISSA Medialab</a:t>
            </a:r>
            <a:endParaRPr dirty="0">
              <a:solidFill>
                <a:schemeClr val="dk1"/>
              </a:solidFill>
              <a:latin typeface="DM Sans Black"/>
              <a:ea typeface="DM Sans Black"/>
              <a:cs typeface="DM Sans Black"/>
              <a:sym typeface="DM Sans Black"/>
            </a:endParaRPr>
          </a:p>
        </p:txBody>
      </p:sp>
      <p:sp>
        <p:nvSpPr>
          <p:cNvPr id="3" name="Google Shape;62;p8">
            <a:extLst>
              <a:ext uri="{FF2B5EF4-FFF2-40B4-BE49-F238E27FC236}">
                <a16:creationId xmlns:a16="http://schemas.microsoft.com/office/drawing/2014/main" id="{EB157513-8689-F772-F64F-4DB56CBE164E}"/>
              </a:ext>
            </a:extLst>
          </p:cNvPr>
          <p:cNvSpPr txBox="1"/>
          <p:nvPr/>
        </p:nvSpPr>
        <p:spPr>
          <a:xfrm>
            <a:off x="357075" y="3765350"/>
            <a:ext cx="4292700" cy="42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100" dirty="0">
                <a:solidFill>
                  <a:schemeClr val="dk1"/>
                </a:solidFill>
                <a:latin typeface="DM Sans"/>
                <a:ea typeface="DM Sans"/>
                <a:cs typeface="DM Sans"/>
                <a:sym typeface="DM Sans"/>
              </a:rPr>
              <a:t>Vienna, 7 November 2023, EUCUNET Open Space</a:t>
            </a:r>
            <a:endParaRPr sz="1100" dirty="0">
              <a:solidFill>
                <a:schemeClr val="dk1"/>
              </a:solidFill>
              <a:latin typeface="DM Sans"/>
              <a:ea typeface="DM Sans"/>
              <a:cs typeface="DM Sans"/>
              <a:sym typeface="DM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4A29C5-5A8D-9C0A-B1A0-0B4D4F965A36}"/>
              </a:ext>
            </a:extLst>
          </p:cNvPr>
          <p:cNvSpPr>
            <a:spLocks noGrp="1"/>
          </p:cNvSpPr>
          <p:nvPr>
            <p:ph type="title"/>
          </p:nvPr>
        </p:nvSpPr>
        <p:spPr/>
        <p:txBody>
          <a:bodyPr/>
          <a:lstStyle/>
          <a:p>
            <a:r>
              <a:rPr lang="it-IT" dirty="0"/>
              <a:t>New National and </a:t>
            </a:r>
            <a:r>
              <a:rPr lang="it-IT" dirty="0" err="1"/>
              <a:t>Regional</a:t>
            </a:r>
            <a:r>
              <a:rPr lang="it-IT" dirty="0"/>
              <a:t> Hubs</a:t>
            </a:r>
          </a:p>
        </p:txBody>
      </p:sp>
      <p:sp>
        <p:nvSpPr>
          <p:cNvPr id="3" name="Segnaposto testo 2">
            <a:extLst>
              <a:ext uri="{FF2B5EF4-FFF2-40B4-BE49-F238E27FC236}">
                <a16:creationId xmlns:a16="http://schemas.microsoft.com/office/drawing/2014/main" id="{EC4F8B81-1366-57FC-DD60-8DD74104E582}"/>
              </a:ext>
            </a:extLst>
          </p:cNvPr>
          <p:cNvSpPr>
            <a:spLocks noGrp="1"/>
          </p:cNvSpPr>
          <p:nvPr>
            <p:ph type="body" idx="1"/>
          </p:nvPr>
        </p:nvSpPr>
        <p:spPr/>
        <p:txBody>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Center for Research and Analysis Bulgaria</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Ustanova</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Hi</a:t>
            </a:r>
            <a:r>
              <a:rPr lang="it-IT" sz="1800" kern="100" dirty="0" err="1">
                <a:effectLst/>
                <a:latin typeface="Calibri" panose="020F0502020204030204" pitchFamily="34" charset="0"/>
                <a:ea typeface="Calibri" panose="020F0502020204030204" pitchFamily="34" charset="0"/>
                <a:cs typeface="Calibri" panose="020F0502020204030204" pitchFamily="34" charset="0"/>
              </a:rPr>
              <a:t>š</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a</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Eksperimentov</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Slovenia</a:t>
            </a:r>
          </a:p>
          <a:p>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Associaç</a:t>
            </a:r>
            <a:r>
              <a:rPr lang="it-IT" sz="1800" kern="100" dirty="0" err="1">
                <a:effectLst/>
                <a:latin typeface="Calibri" panose="020F0502020204030204" pitchFamily="34" charset="0"/>
                <a:ea typeface="Calibri" panose="020F0502020204030204" pitchFamily="34" charset="0"/>
                <a:cs typeface="Calibri" panose="020F0502020204030204" pitchFamily="34" charset="0"/>
              </a:rPr>
              <a:t>ã</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o</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de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Comunicaç</a:t>
            </a:r>
            <a:r>
              <a:rPr lang="it-IT" sz="1800" kern="100" dirty="0" err="1">
                <a:effectLst/>
                <a:latin typeface="Calibri" panose="020F0502020204030204" pitchFamily="34" charset="0"/>
                <a:ea typeface="Calibri" panose="020F0502020204030204" pitchFamily="34" charset="0"/>
                <a:cs typeface="Calibri" panose="020F0502020204030204" pitchFamily="34" charset="0"/>
              </a:rPr>
              <a:t>ã</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o</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de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Ci</a:t>
            </a:r>
            <a:r>
              <a:rPr lang="it-IT" sz="1800" kern="100" dirty="0" err="1">
                <a:effectLst/>
                <a:latin typeface="Calibri" panose="020F0502020204030204" pitchFamily="34" charset="0"/>
                <a:ea typeface="Calibri" panose="020F0502020204030204" pitchFamily="34" charset="0"/>
                <a:cs typeface="Calibri" panose="020F0502020204030204" pitchFamily="34" charset="0"/>
              </a:rPr>
              <a:t>ê</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ncia</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SciComPT</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Portugal </a:t>
            </a:r>
          </a:p>
          <a:p>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Ko</a:t>
            </a:r>
            <a:r>
              <a:rPr lang="it-IT" sz="1800" kern="100" dirty="0" err="1">
                <a:effectLst/>
                <a:latin typeface="Calibri" panose="020F0502020204030204" pitchFamily="34" charset="0"/>
                <a:ea typeface="Calibri" panose="020F0502020204030204" pitchFamily="34" charset="0"/>
                <a:cs typeface="Calibri" panose="020F0502020204030204" pitchFamily="34" charset="0"/>
              </a:rPr>
              <a:t>ç</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University,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Turkey</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52400" indent="0">
              <a:buNone/>
            </a:pPr>
            <a:endParaRPr lang="it-IT" dirty="0"/>
          </a:p>
        </p:txBody>
      </p:sp>
      <p:sp>
        <p:nvSpPr>
          <p:cNvPr id="4" name="Sottotitolo 3">
            <a:extLst>
              <a:ext uri="{FF2B5EF4-FFF2-40B4-BE49-F238E27FC236}">
                <a16:creationId xmlns:a16="http://schemas.microsoft.com/office/drawing/2014/main" id="{C71B62FA-EA33-9574-8B87-5EEF4377A805}"/>
              </a:ext>
            </a:extLst>
          </p:cNvPr>
          <p:cNvSpPr>
            <a:spLocks noGrp="1"/>
          </p:cNvSpPr>
          <p:nvPr>
            <p:ph type="subTitle" idx="2"/>
          </p:nvPr>
        </p:nvSpPr>
        <p:spPr/>
        <p:txBody>
          <a:bodyPr>
            <a:normAutofit fontScale="62500" lnSpcReduction="20000"/>
          </a:bodyPr>
          <a:lstStyle/>
          <a:p>
            <a:r>
              <a:rPr lang="it-IT" dirty="0"/>
              <a:t>NOT OFFICIAL</a:t>
            </a:r>
          </a:p>
        </p:txBody>
      </p:sp>
    </p:spTree>
    <p:extLst>
      <p:ext uri="{BB962C8B-B14F-4D97-AF65-F5344CB8AC3E}">
        <p14:creationId xmlns:p14="http://schemas.microsoft.com/office/powerpoint/2010/main" val="2075862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7"/>
        <p:cNvGrpSpPr/>
        <p:nvPr/>
      </p:nvGrpSpPr>
      <p:grpSpPr>
        <a:xfrm>
          <a:off x="0" y="0"/>
          <a:ext cx="0" cy="0"/>
          <a:chOff x="0" y="0"/>
          <a:chExt cx="0" cy="0"/>
        </a:xfrm>
      </p:grpSpPr>
      <p:sp>
        <p:nvSpPr>
          <p:cNvPr id="198" name="Google Shape;198;p20"/>
          <p:cNvSpPr txBox="1">
            <a:spLocks noGrp="1"/>
          </p:cNvSpPr>
          <p:nvPr>
            <p:ph type="body" idx="4294967295"/>
          </p:nvPr>
        </p:nvSpPr>
        <p:spPr>
          <a:xfrm>
            <a:off x="360000" y="3777000"/>
            <a:ext cx="3154500" cy="10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900">
                <a:solidFill>
                  <a:schemeClr val="lt1"/>
                </a:solidFill>
              </a:rPr>
              <a:t>COALESCE - Coordinated Opportunities for Advanced Leadership and Engagement in Science Communication in Europe. This project received funding from the European Union’s Horizon-Widera program, under Grant Agreement n°101095230</a:t>
            </a:r>
            <a:endParaRPr sz="900">
              <a:solidFill>
                <a:schemeClr val="lt1"/>
              </a:solidFill>
            </a:endParaRPr>
          </a:p>
          <a:p>
            <a:pPr marL="0" lvl="0" indent="0" algn="l" rtl="0">
              <a:spcBef>
                <a:spcPts val="1200"/>
              </a:spcBef>
              <a:spcAft>
                <a:spcPts val="0"/>
              </a:spcAft>
              <a:buNone/>
            </a:pPr>
            <a:endParaRPr sz="900">
              <a:solidFill>
                <a:schemeClr val="lt1"/>
              </a:solidFill>
            </a:endParaRPr>
          </a:p>
          <a:p>
            <a:pPr marL="0" lvl="0" indent="0" algn="l" rtl="0">
              <a:spcBef>
                <a:spcPts val="1200"/>
              </a:spcBef>
              <a:spcAft>
                <a:spcPts val="1200"/>
              </a:spcAft>
              <a:buNone/>
            </a:pPr>
            <a:endParaRPr sz="900">
              <a:solidFill>
                <a:schemeClr val="lt1"/>
              </a:solidFill>
            </a:endParaRPr>
          </a:p>
        </p:txBody>
      </p:sp>
      <p:pic>
        <p:nvPicPr>
          <p:cNvPr id="199" name="Google Shape;199;p20"/>
          <p:cNvPicPr preferRelativeResize="0"/>
          <p:nvPr/>
        </p:nvPicPr>
        <p:blipFill rotWithShape="1">
          <a:blip r:embed="rId4">
            <a:alphaModFix/>
          </a:blip>
          <a:srcRect/>
          <a:stretch/>
        </p:blipFill>
        <p:spPr>
          <a:xfrm>
            <a:off x="462000" y="3473040"/>
            <a:ext cx="514625" cy="303950"/>
          </a:xfrm>
          <a:prstGeom prst="rect">
            <a:avLst/>
          </a:prstGeom>
          <a:noFill/>
          <a:ln>
            <a:noFill/>
          </a:ln>
        </p:spPr>
      </p:pic>
      <p:sp>
        <p:nvSpPr>
          <p:cNvPr id="200" name="Google Shape;200;p20"/>
          <p:cNvSpPr txBox="1"/>
          <p:nvPr/>
        </p:nvSpPr>
        <p:spPr>
          <a:xfrm>
            <a:off x="-913749" y="2647752"/>
            <a:ext cx="4292700" cy="425400"/>
          </a:xfrm>
          <a:prstGeom prst="rect">
            <a:avLst/>
          </a:prstGeom>
          <a:noFill/>
          <a:ln>
            <a:noFill/>
          </a:ln>
        </p:spPr>
        <p:txBody>
          <a:bodyPr spcFirstLastPara="1" wrap="square" lIns="91425" tIns="91425" rIns="91425" bIns="91425" anchor="b" anchorCtr="0">
            <a:noAutofit/>
          </a:bodyPr>
          <a:lstStyle/>
          <a:p>
            <a:pPr marL="0" lvl="0" indent="0" algn="r" rtl="0">
              <a:spcBef>
                <a:spcPts val="0"/>
              </a:spcBef>
              <a:spcAft>
                <a:spcPts val="0"/>
              </a:spcAft>
              <a:buNone/>
            </a:pPr>
            <a:r>
              <a:rPr lang="it" sz="2400" b="1" dirty="0">
                <a:solidFill>
                  <a:schemeClr val="lt1"/>
                </a:solidFill>
                <a:latin typeface="DM Sans"/>
                <a:ea typeface="DM Sans"/>
                <a:cs typeface="DM Sans"/>
                <a:sym typeface="DM Sans"/>
              </a:rPr>
              <a:t>coalesceproject.eu</a:t>
            </a:r>
            <a:endParaRPr sz="2400" b="1" dirty="0">
              <a:solidFill>
                <a:schemeClr val="lt1"/>
              </a:solidFill>
              <a:latin typeface="DM Sans"/>
              <a:ea typeface="DM Sans"/>
              <a:cs typeface="DM Sans"/>
              <a:sym typeface="DM Sans"/>
            </a:endParaRPr>
          </a:p>
        </p:txBody>
      </p:sp>
      <p:sp>
        <p:nvSpPr>
          <p:cNvPr id="201" name="Google Shape;201;p20"/>
          <p:cNvSpPr txBox="1"/>
          <p:nvPr/>
        </p:nvSpPr>
        <p:spPr>
          <a:xfrm>
            <a:off x="378850" y="371550"/>
            <a:ext cx="4218300" cy="110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2900" b="1">
                <a:solidFill>
                  <a:schemeClr val="lt1"/>
                </a:solidFill>
                <a:latin typeface="DM Serif Display"/>
                <a:ea typeface="DM Serif Display"/>
                <a:cs typeface="DM Serif Display"/>
                <a:sym typeface="DM Serif Display"/>
              </a:rPr>
              <a:t>Follow Coalesce project on social media</a:t>
            </a:r>
            <a:endParaRPr sz="2900" b="1">
              <a:solidFill>
                <a:schemeClr val="lt1"/>
              </a:solidFill>
              <a:latin typeface="DM Serif Display"/>
              <a:ea typeface="DM Serif Display"/>
              <a:cs typeface="DM Serif Display"/>
              <a:sym typeface="DM Serif Display"/>
            </a:endParaRPr>
          </a:p>
          <a:p>
            <a:pPr marL="0" lvl="0" indent="0" algn="l" rtl="0">
              <a:spcBef>
                <a:spcPts val="0"/>
              </a:spcBef>
              <a:spcAft>
                <a:spcPts val="0"/>
              </a:spcAft>
              <a:buNone/>
            </a:pPr>
            <a:endParaRPr sz="2900" b="1">
              <a:solidFill>
                <a:schemeClr val="lt1"/>
              </a:solidFill>
              <a:latin typeface="DM Serif Display"/>
              <a:ea typeface="DM Serif Display"/>
              <a:cs typeface="DM Serif Display"/>
              <a:sym typeface="DM Serif Display"/>
            </a:endParaRPr>
          </a:p>
        </p:txBody>
      </p:sp>
      <p:pic>
        <p:nvPicPr>
          <p:cNvPr id="202" name="Google Shape;202;p20"/>
          <p:cNvPicPr preferRelativeResize="0"/>
          <p:nvPr/>
        </p:nvPicPr>
        <p:blipFill>
          <a:blip r:embed="rId5">
            <a:alphaModFix/>
          </a:blip>
          <a:stretch>
            <a:fillRect/>
          </a:stretch>
        </p:blipFill>
        <p:spPr>
          <a:xfrm>
            <a:off x="462000" y="2191400"/>
            <a:ext cx="211226" cy="211226"/>
          </a:xfrm>
          <a:prstGeom prst="rect">
            <a:avLst/>
          </a:prstGeom>
          <a:noFill/>
          <a:ln>
            <a:noFill/>
          </a:ln>
        </p:spPr>
      </p:pic>
      <p:pic>
        <p:nvPicPr>
          <p:cNvPr id="203" name="Google Shape;203;p20"/>
          <p:cNvPicPr preferRelativeResize="0"/>
          <p:nvPr/>
        </p:nvPicPr>
        <p:blipFill>
          <a:blip r:embed="rId6">
            <a:alphaModFix/>
          </a:blip>
          <a:stretch>
            <a:fillRect/>
          </a:stretch>
        </p:blipFill>
        <p:spPr>
          <a:xfrm>
            <a:off x="462000" y="1791525"/>
            <a:ext cx="211213" cy="211213"/>
          </a:xfrm>
          <a:prstGeom prst="rect">
            <a:avLst/>
          </a:prstGeom>
          <a:noFill/>
          <a:ln>
            <a:noFill/>
          </a:ln>
        </p:spPr>
      </p:pic>
      <p:sp>
        <p:nvSpPr>
          <p:cNvPr id="204" name="Google Shape;204;p20"/>
          <p:cNvSpPr txBox="1"/>
          <p:nvPr/>
        </p:nvSpPr>
        <p:spPr>
          <a:xfrm>
            <a:off x="881525" y="1799500"/>
            <a:ext cx="1683000" cy="211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it" b="1">
                <a:solidFill>
                  <a:schemeClr val="lt1"/>
                </a:solidFill>
                <a:latin typeface="DM Sans"/>
                <a:ea typeface="DM Sans"/>
                <a:cs typeface="DM Sans"/>
                <a:sym typeface="DM Sans"/>
              </a:rPr>
              <a:t>@scicommEU</a:t>
            </a:r>
            <a:endParaRPr b="1">
              <a:solidFill>
                <a:schemeClr val="lt1"/>
              </a:solidFill>
              <a:latin typeface="DM Sans"/>
              <a:ea typeface="DM Sans"/>
              <a:cs typeface="DM Sans"/>
              <a:sym typeface="DM Sans"/>
            </a:endParaRPr>
          </a:p>
        </p:txBody>
      </p:sp>
      <p:sp>
        <p:nvSpPr>
          <p:cNvPr id="205" name="Google Shape;205;p20"/>
          <p:cNvSpPr txBox="1"/>
          <p:nvPr/>
        </p:nvSpPr>
        <p:spPr>
          <a:xfrm>
            <a:off x="881525" y="2217950"/>
            <a:ext cx="2826900" cy="211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it" b="1">
                <a:solidFill>
                  <a:schemeClr val="lt1"/>
                </a:solidFill>
                <a:latin typeface="DM Sans"/>
                <a:ea typeface="DM Sans"/>
                <a:cs typeface="DM Sans"/>
                <a:sym typeface="DM Sans"/>
              </a:rPr>
              <a:t>@coalesce-scicommEU</a:t>
            </a:r>
            <a:endParaRPr b="1">
              <a:solidFill>
                <a:schemeClr val="lt1"/>
              </a:solidFill>
              <a:latin typeface="DM Sans"/>
              <a:ea typeface="DM Sans"/>
              <a:cs typeface="DM Sans"/>
              <a:sym typeface="DM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0"/>
        <p:cNvGrpSpPr/>
        <p:nvPr/>
      </p:nvGrpSpPr>
      <p:grpSpPr>
        <a:xfrm>
          <a:off x="0" y="0"/>
          <a:ext cx="0" cy="0"/>
          <a:chOff x="0" y="0"/>
          <a:chExt cx="0" cy="0"/>
        </a:xfrm>
      </p:grpSpPr>
      <p:sp>
        <p:nvSpPr>
          <p:cNvPr id="71" name="Google Shape;71;p9"/>
          <p:cNvSpPr txBox="1">
            <a:spLocks noGrp="1"/>
          </p:cNvSpPr>
          <p:nvPr>
            <p:ph type="title"/>
          </p:nvPr>
        </p:nvSpPr>
        <p:spPr>
          <a:xfrm>
            <a:off x="360000" y="783860"/>
            <a:ext cx="4904100" cy="133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4500" b="1" dirty="0">
                <a:latin typeface="DM Serif Display"/>
                <a:ea typeface="DM Serif Display"/>
                <a:cs typeface="DM Serif Display"/>
                <a:sym typeface="DM Serif Display"/>
              </a:rPr>
              <a:t>What?</a:t>
            </a:r>
            <a:endParaRPr sz="4500" b="1" dirty="0">
              <a:latin typeface="DM Serif Display"/>
              <a:ea typeface="DM Serif Display"/>
              <a:cs typeface="DM Serif Display"/>
              <a:sym typeface="DM Serif Display"/>
            </a:endParaRPr>
          </a:p>
        </p:txBody>
      </p:sp>
      <p:sp>
        <p:nvSpPr>
          <p:cNvPr id="72" name="Google Shape;72;p9"/>
          <p:cNvSpPr txBox="1">
            <a:spLocks noGrp="1"/>
          </p:cNvSpPr>
          <p:nvPr>
            <p:ph type="body" idx="1"/>
          </p:nvPr>
        </p:nvSpPr>
        <p:spPr>
          <a:xfrm>
            <a:off x="360000" y="1542409"/>
            <a:ext cx="4298985" cy="1188969"/>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1200"/>
              </a:spcAft>
              <a:buSzPts val="770"/>
              <a:buNone/>
            </a:pPr>
            <a:r>
              <a:rPr lang="it" sz="1400" dirty="0">
                <a:solidFill>
                  <a:schemeClr val="dk1"/>
                </a:solidFill>
                <a:latin typeface="DM Sans Light"/>
                <a:ea typeface="DM Sans Light"/>
                <a:cs typeface="DM Sans Light"/>
                <a:sym typeface="DM Sans Light"/>
              </a:rPr>
              <a:t>The COALESCE project aims at establishing a </a:t>
            </a:r>
            <a:r>
              <a:rPr lang="it" sz="1400" b="1" dirty="0">
                <a:solidFill>
                  <a:schemeClr val="dk1"/>
                </a:solidFill>
                <a:latin typeface="DM Sans Light"/>
                <a:ea typeface="DM Sans Light"/>
                <a:cs typeface="DM Sans Light"/>
                <a:sym typeface="DM Sans Light"/>
              </a:rPr>
              <a:t>sustainable European Competence Centre for Science Communication</a:t>
            </a:r>
            <a:r>
              <a:rPr lang="it" sz="1400" dirty="0">
                <a:solidFill>
                  <a:schemeClr val="dk1"/>
                </a:solidFill>
                <a:latin typeface="DM Sans Light"/>
                <a:ea typeface="DM Sans Light"/>
                <a:cs typeface="DM Sans Light"/>
                <a:sym typeface="DM Sans Light"/>
              </a:rPr>
              <a:t>. </a:t>
            </a:r>
          </a:p>
          <a:p>
            <a:pPr marL="0" lvl="0" indent="0" algn="l" rtl="0">
              <a:lnSpc>
                <a:spcPct val="95000"/>
              </a:lnSpc>
              <a:spcBef>
                <a:spcPts val="0"/>
              </a:spcBef>
              <a:spcAft>
                <a:spcPts val="1200"/>
              </a:spcAft>
              <a:buSzPts val="770"/>
              <a:buNone/>
            </a:pPr>
            <a:r>
              <a:rPr lang="it" sz="1400" dirty="0">
                <a:solidFill>
                  <a:schemeClr val="dk1"/>
                </a:solidFill>
                <a:latin typeface="DM Sans Light"/>
                <a:ea typeface="DM Sans Light"/>
                <a:cs typeface="DM Sans Light"/>
                <a:sym typeface="DM Sans Light"/>
              </a:rPr>
              <a:t>The Centre will mobilize organizations, gather tools and resources, and promote the professionalization and the recognition of high quality science communication.</a:t>
            </a:r>
            <a:endParaRPr sz="1400" dirty="0">
              <a:solidFill>
                <a:schemeClr val="dk1"/>
              </a:solidFill>
              <a:latin typeface="DM Sans Light"/>
              <a:ea typeface="DM Sans Light"/>
              <a:cs typeface="DM Sans Light"/>
              <a:sym typeface="DM Sans Light"/>
            </a:endParaRPr>
          </a:p>
        </p:txBody>
      </p:sp>
      <p:sp>
        <p:nvSpPr>
          <p:cNvPr id="74" name="Google Shape;74;p9"/>
          <p:cNvSpPr txBox="1">
            <a:spLocks noGrp="1"/>
          </p:cNvSpPr>
          <p:nvPr>
            <p:ph type="body" idx="1"/>
          </p:nvPr>
        </p:nvSpPr>
        <p:spPr>
          <a:xfrm>
            <a:off x="360000" y="3313847"/>
            <a:ext cx="3947700" cy="375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1200"/>
              </a:spcAft>
              <a:buSzPts val="770"/>
              <a:buNone/>
            </a:pPr>
            <a:r>
              <a:rPr lang="it" sz="1200" b="1" dirty="0">
                <a:solidFill>
                  <a:schemeClr val="dk1"/>
                </a:solidFill>
                <a:latin typeface="DM Sans"/>
                <a:ea typeface="DM Sans"/>
                <a:cs typeface="DM Sans"/>
                <a:sym typeface="DM Sans"/>
              </a:rPr>
              <a:t>Duration</a:t>
            </a:r>
            <a:r>
              <a:rPr lang="it" sz="1200" dirty="0">
                <a:solidFill>
                  <a:schemeClr val="dk1"/>
                </a:solidFill>
                <a:latin typeface="DM Sans Light"/>
                <a:ea typeface="DM Sans Light"/>
                <a:cs typeface="DM Sans Light"/>
                <a:sym typeface="DM Sans Light"/>
              </a:rPr>
              <a:t>: 2023 / 2027</a:t>
            </a:r>
            <a:endParaRPr sz="1200" dirty="0">
              <a:solidFill>
                <a:schemeClr val="dk1"/>
              </a:solidFill>
              <a:latin typeface="DM Sans Light"/>
              <a:ea typeface="DM Sans Light"/>
              <a:cs typeface="DM Sans Light"/>
              <a:sym typeface="DM Sans Light"/>
            </a:endParaRPr>
          </a:p>
        </p:txBody>
      </p:sp>
      <p:sp>
        <p:nvSpPr>
          <p:cNvPr id="75" name="Google Shape;75;p9"/>
          <p:cNvSpPr txBox="1">
            <a:spLocks noGrp="1"/>
          </p:cNvSpPr>
          <p:nvPr>
            <p:ph type="body" idx="1"/>
          </p:nvPr>
        </p:nvSpPr>
        <p:spPr>
          <a:xfrm>
            <a:off x="360000" y="3689147"/>
            <a:ext cx="4145400" cy="375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1200"/>
              </a:spcAft>
              <a:buSzPts val="770"/>
              <a:buNone/>
            </a:pPr>
            <a:r>
              <a:rPr lang="it" sz="1200" b="1">
                <a:solidFill>
                  <a:schemeClr val="dk1"/>
                </a:solidFill>
                <a:latin typeface="DM Sans"/>
                <a:ea typeface="DM Sans"/>
                <a:cs typeface="DM Sans"/>
                <a:sym typeface="DM Sans"/>
              </a:rPr>
              <a:t>Budget</a:t>
            </a:r>
            <a:r>
              <a:rPr lang="it" sz="1200">
                <a:solidFill>
                  <a:schemeClr val="dk1"/>
                </a:solidFill>
                <a:latin typeface="DM Sans Light"/>
                <a:ea typeface="DM Sans Light"/>
                <a:cs typeface="DM Sans Light"/>
                <a:sym typeface="DM Sans Light"/>
              </a:rPr>
              <a:t>: 3M €</a:t>
            </a:r>
            <a:endParaRPr sz="1200">
              <a:solidFill>
                <a:schemeClr val="dk1"/>
              </a:solidFill>
              <a:latin typeface="DM Sans Light"/>
              <a:ea typeface="DM Sans Light"/>
              <a:cs typeface="DM Sans Light"/>
              <a:sym typeface="DM Sans Light"/>
            </a:endParaRPr>
          </a:p>
        </p:txBody>
      </p:sp>
      <p:sp>
        <p:nvSpPr>
          <p:cNvPr id="76" name="Google Shape;76;p9"/>
          <p:cNvSpPr txBox="1">
            <a:spLocks noGrp="1"/>
          </p:cNvSpPr>
          <p:nvPr>
            <p:ph type="body" idx="1"/>
          </p:nvPr>
        </p:nvSpPr>
        <p:spPr>
          <a:xfrm>
            <a:off x="360000" y="4064447"/>
            <a:ext cx="3947700" cy="375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1200"/>
              </a:spcAft>
              <a:buSzPts val="770"/>
              <a:buNone/>
            </a:pPr>
            <a:r>
              <a:rPr lang="it" sz="1200" b="1">
                <a:solidFill>
                  <a:schemeClr val="dk1"/>
                </a:solidFill>
                <a:latin typeface="DM Sans"/>
                <a:ea typeface="DM Sans"/>
                <a:cs typeface="DM Sans"/>
                <a:sym typeface="DM Sans"/>
              </a:rPr>
              <a:t>Partners</a:t>
            </a:r>
            <a:r>
              <a:rPr lang="it" sz="1200">
                <a:solidFill>
                  <a:schemeClr val="dk1"/>
                </a:solidFill>
                <a:latin typeface="DM Sans Light"/>
                <a:ea typeface="DM Sans Light"/>
                <a:cs typeface="DM Sans Light"/>
                <a:sym typeface="DM Sans Light"/>
              </a:rPr>
              <a:t>: 13 from 8 countries</a:t>
            </a:r>
            <a:endParaRPr sz="1200">
              <a:solidFill>
                <a:schemeClr val="dk1"/>
              </a:solidFill>
              <a:latin typeface="DM Sans Light"/>
              <a:ea typeface="DM Sans Light"/>
              <a:cs typeface="DM Sans Light"/>
              <a:sym typeface="DM Sans Light"/>
            </a:endParaRPr>
          </a:p>
        </p:txBody>
      </p:sp>
      <p:sp>
        <p:nvSpPr>
          <p:cNvPr id="77" name="Google Shape;77;p9"/>
          <p:cNvSpPr txBox="1">
            <a:spLocks noGrp="1"/>
          </p:cNvSpPr>
          <p:nvPr>
            <p:ph type="subTitle" idx="2"/>
          </p:nvPr>
        </p:nvSpPr>
        <p:spPr>
          <a:xfrm rot="-312149">
            <a:off x="365935" y="400705"/>
            <a:ext cx="966080" cy="323186"/>
          </a:xfrm>
          <a:prstGeom prst="rect">
            <a:avLst/>
          </a:prstGeom>
        </p:spPr>
        <p:txBody>
          <a:bodyPr spcFirstLastPara="1" wrap="square" lIns="91425" tIns="91425" rIns="91425" bIns="91425" anchor="ctr" anchorCtr="0">
            <a:spAutoFit/>
          </a:bodyPr>
          <a:lstStyle/>
          <a:p>
            <a:pPr marL="0" lvl="0" indent="0" algn="l" rtl="0">
              <a:spcBef>
                <a:spcPts val="0"/>
              </a:spcBef>
              <a:spcAft>
                <a:spcPts val="1200"/>
              </a:spcAft>
              <a:buSzPts val="688"/>
              <a:buNone/>
            </a:pPr>
            <a:r>
              <a:rPr lang="it" sz="900"/>
              <a:t>THE PROJECT</a:t>
            </a:r>
            <a:endParaRPr sz="900"/>
          </a:p>
        </p:txBody>
      </p:sp>
      <p:pic>
        <p:nvPicPr>
          <p:cNvPr id="2" name="Google Shape;95;p11">
            <a:extLst>
              <a:ext uri="{FF2B5EF4-FFF2-40B4-BE49-F238E27FC236}">
                <a16:creationId xmlns:a16="http://schemas.microsoft.com/office/drawing/2014/main" id="{A3CFB42C-D0E4-CDC6-989A-2B096949F001}"/>
              </a:ext>
            </a:extLst>
          </p:cNvPr>
          <p:cNvPicPr preferRelativeResize="0"/>
          <p:nvPr/>
        </p:nvPicPr>
        <p:blipFill>
          <a:blip r:embed="rId4">
            <a:alphaModFix/>
          </a:blip>
          <a:stretch>
            <a:fillRect/>
          </a:stretch>
        </p:blipFill>
        <p:spPr>
          <a:xfrm>
            <a:off x="5725311" y="1652183"/>
            <a:ext cx="1761175" cy="26417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2"/>
          <p:cNvSpPr txBox="1">
            <a:spLocks noGrp="1"/>
          </p:cNvSpPr>
          <p:nvPr>
            <p:ph type="title"/>
          </p:nvPr>
        </p:nvSpPr>
        <p:spPr>
          <a:xfrm>
            <a:off x="362975" y="872675"/>
            <a:ext cx="4904100" cy="133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4500" b="1"/>
              <a:t>Who</a:t>
            </a:r>
            <a:r>
              <a:rPr lang="it" sz="4500" b="1">
                <a:latin typeface="DM Serif Display"/>
                <a:ea typeface="DM Serif Display"/>
                <a:cs typeface="DM Serif Display"/>
                <a:sym typeface="DM Serif Display"/>
              </a:rPr>
              <a:t>?</a:t>
            </a:r>
            <a:endParaRPr sz="4500" b="1">
              <a:latin typeface="DM Serif Display"/>
              <a:ea typeface="DM Serif Display"/>
              <a:cs typeface="DM Serif Display"/>
              <a:sym typeface="DM Serif Display"/>
            </a:endParaRPr>
          </a:p>
        </p:txBody>
      </p:sp>
      <p:sp>
        <p:nvSpPr>
          <p:cNvPr id="102" name="Google Shape;102;p12"/>
          <p:cNvSpPr txBox="1">
            <a:spLocks noGrp="1"/>
          </p:cNvSpPr>
          <p:nvPr>
            <p:ph type="body" idx="1"/>
          </p:nvPr>
        </p:nvSpPr>
        <p:spPr>
          <a:xfrm>
            <a:off x="370700" y="2162425"/>
            <a:ext cx="2954100" cy="20466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Clr>
                <a:schemeClr val="dk1"/>
              </a:buClr>
              <a:buSzPts val="1100"/>
              <a:buFont typeface="Arial"/>
              <a:buNone/>
            </a:pPr>
            <a:r>
              <a:rPr lang="it" sz="1400" dirty="0">
                <a:latin typeface="DM Sans Light"/>
                <a:ea typeface="DM Sans Light"/>
                <a:cs typeface="DM Sans Light"/>
                <a:sym typeface="DM Sans Light"/>
              </a:rPr>
              <a:t>The Competence Centre builds upon the </a:t>
            </a:r>
            <a:r>
              <a:rPr lang="it" sz="1400" b="1" dirty="0"/>
              <a:t>legacy of the 8 H2020 SwafS-19 sister projects</a:t>
            </a:r>
            <a:r>
              <a:rPr lang="it" sz="1400" dirty="0">
                <a:latin typeface="DM Sans Light"/>
                <a:ea typeface="DM Sans Light"/>
                <a:cs typeface="DM Sans Light"/>
                <a:sym typeface="DM Sans Light"/>
              </a:rPr>
              <a:t>,  that involved more than </a:t>
            </a:r>
            <a:r>
              <a:rPr lang="it" sz="1400" b="1" dirty="0"/>
              <a:t>5000 stakeholders</a:t>
            </a:r>
            <a:r>
              <a:rPr lang="it" sz="1400" dirty="0">
                <a:latin typeface="DM Sans Light"/>
                <a:ea typeface="DM Sans Light"/>
                <a:cs typeface="DM Sans Light"/>
                <a:sym typeface="DM Sans Light"/>
              </a:rPr>
              <a:t> within active communities of practice.</a:t>
            </a:r>
            <a:endParaRPr sz="1400" dirty="0">
              <a:latin typeface="DM Sans Light"/>
              <a:ea typeface="DM Sans Light"/>
              <a:cs typeface="DM Sans Light"/>
              <a:sym typeface="DM Sans Light"/>
            </a:endParaRPr>
          </a:p>
          <a:p>
            <a:pPr marL="0" lvl="0" indent="0" algn="l" rtl="0">
              <a:lnSpc>
                <a:spcPct val="95000"/>
              </a:lnSpc>
              <a:spcBef>
                <a:spcPts val="1200"/>
              </a:spcBef>
              <a:spcAft>
                <a:spcPts val="1200"/>
              </a:spcAft>
              <a:buSzPts val="770"/>
              <a:buNone/>
            </a:pPr>
            <a:endParaRPr dirty="0">
              <a:latin typeface="DM Sans Light"/>
              <a:ea typeface="DM Sans Light"/>
              <a:cs typeface="DM Sans Light"/>
              <a:sym typeface="DM Sans Light"/>
            </a:endParaRPr>
          </a:p>
        </p:txBody>
      </p:sp>
      <p:cxnSp>
        <p:nvCxnSpPr>
          <p:cNvPr id="103" name="Google Shape;103;p12"/>
          <p:cNvCxnSpPr/>
          <p:nvPr/>
        </p:nvCxnSpPr>
        <p:spPr>
          <a:xfrm flipH="1">
            <a:off x="3801850" y="957275"/>
            <a:ext cx="15300" cy="3479700"/>
          </a:xfrm>
          <a:prstGeom prst="straightConnector1">
            <a:avLst/>
          </a:prstGeom>
          <a:noFill/>
          <a:ln w="9525" cap="flat" cmpd="sng">
            <a:solidFill>
              <a:schemeClr val="dk2"/>
            </a:solidFill>
            <a:prstDash val="solid"/>
            <a:round/>
            <a:headEnd type="none" w="med" len="med"/>
            <a:tailEnd type="none" w="med" len="med"/>
          </a:ln>
        </p:spPr>
      </p:cxnSp>
      <p:pic>
        <p:nvPicPr>
          <p:cNvPr id="104" name="Google Shape;104;p12"/>
          <p:cNvPicPr preferRelativeResize="0"/>
          <p:nvPr/>
        </p:nvPicPr>
        <p:blipFill>
          <a:blip r:embed="rId3">
            <a:alphaModFix/>
          </a:blip>
          <a:stretch>
            <a:fillRect/>
          </a:stretch>
        </p:blipFill>
        <p:spPr>
          <a:xfrm>
            <a:off x="4294358" y="3896185"/>
            <a:ext cx="1387249" cy="540802"/>
          </a:xfrm>
          <a:prstGeom prst="rect">
            <a:avLst/>
          </a:prstGeom>
          <a:noFill/>
          <a:ln>
            <a:noFill/>
          </a:ln>
        </p:spPr>
      </p:pic>
      <p:pic>
        <p:nvPicPr>
          <p:cNvPr id="105" name="Google Shape;105;p12"/>
          <p:cNvPicPr preferRelativeResize="0"/>
          <p:nvPr/>
        </p:nvPicPr>
        <p:blipFill>
          <a:blip r:embed="rId4">
            <a:alphaModFix/>
          </a:blip>
          <a:stretch>
            <a:fillRect/>
          </a:stretch>
        </p:blipFill>
        <p:spPr>
          <a:xfrm>
            <a:off x="6158797" y="3896177"/>
            <a:ext cx="852055" cy="450725"/>
          </a:xfrm>
          <a:prstGeom prst="rect">
            <a:avLst/>
          </a:prstGeom>
          <a:noFill/>
          <a:ln>
            <a:noFill/>
          </a:ln>
        </p:spPr>
      </p:pic>
      <p:pic>
        <p:nvPicPr>
          <p:cNvPr id="106" name="Google Shape;106;p12"/>
          <p:cNvPicPr preferRelativeResize="0"/>
          <p:nvPr/>
        </p:nvPicPr>
        <p:blipFill>
          <a:blip r:embed="rId5">
            <a:alphaModFix/>
          </a:blip>
          <a:stretch>
            <a:fillRect/>
          </a:stretch>
        </p:blipFill>
        <p:spPr>
          <a:xfrm>
            <a:off x="4332735" y="957283"/>
            <a:ext cx="1026171" cy="817730"/>
          </a:xfrm>
          <a:prstGeom prst="rect">
            <a:avLst/>
          </a:prstGeom>
          <a:noFill/>
          <a:ln>
            <a:noFill/>
          </a:ln>
        </p:spPr>
      </p:pic>
      <p:pic>
        <p:nvPicPr>
          <p:cNvPr id="107" name="Google Shape;107;p12"/>
          <p:cNvPicPr preferRelativeResize="0"/>
          <p:nvPr/>
        </p:nvPicPr>
        <p:blipFill>
          <a:blip r:embed="rId6">
            <a:alphaModFix/>
          </a:blip>
          <a:stretch>
            <a:fillRect/>
          </a:stretch>
        </p:blipFill>
        <p:spPr>
          <a:xfrm>
            <a:off x="6158807" y="3190011"/>
            <a:ext cx="1287284" cy="376864"/>
          </a:xfrm>
          <a:prstGeom prst="rect">
            <a:avLst/>
          </a:prstGeom>
          <a:noFill/>
          <a:ln>
            <a:noFill/>
          </a:ln>
        </p:spPr>
      </p:pic>
      <p:pic>
        <p:nvPicPr>
          <p:cNvPr id="108" name="Google Shape;108;p12"/>
          <p:cNvPicPr preferRelativeResize="0"/>
          <p:nvPr/>
        </p:nvPicPr>
        <p:blipFill>
          <a:blip r:embed="rId7">
            <a:alphaModFix/>
          </a:blip>
          <a:stretch>
            <a:fillRect/>
          </a:stretch>
        </p:blipFill>
        <p:spPr>
          <a:xfrm>
            <a:off x="5681349" y="1095752"/>
            <a:ext cx="1419711" cy="540804"/>
          </a:xfrm>
          <a:prstGeom prst="rect">
            <a:avLst/>
          </a:prstGeom>
          <a:noFill/>
          <a:ln>
            <a:noFill/>
          </a:ln>
        </p:spPr>
      </p:pic>
      <p:pic>
        <p:nvPicPr>
          <p:cNvPr id="109" name="Google Shape;109;p12"/>
          <p:cNvPicPr preferRelativeResize="0"/>
          <p:nvPr/>
        </p:nvPicPr>
        <p:blipFill>
          <a:blip r:embed="rId8">
            <a:alphaModFix/>
          </a:blip>
          <a:stretch>
            <a:fillRect/>
          </a:stretch>
        </p:blipFill>
        <p:spPr>
          <a:xfrm>
            <a:off x="5783975" y="1889650"/>
            <a:ext cx="1026150" cy="1047250"/>
          </a:xfrm>
          <a:prstGeom prst="rect">
            <a:avLst/>
          </a:prstGeom>
          <a:noFill/>
          <a:ln>
            <a:noFill/>
          </a:ln>
        </p:spPr>
      </p:pic>
      <p:pic>
        <p:nvPicPr>
          <p:cNvPr id="110" name="Google Shape;110;p12"/>
          <p:cNvPicPr preferRelativeResize="0"/>
          <p:nvPr/>
        </p:nvPicPr>
        <p:blipFill>
          <a:blip r:embed="rId9">
            <a:alphaModFix/>
          </a:blip>
          <a:stretch>
            <a:fillRect/>
          </a:stretch>
        </p:blipFill>
        <p:spPr>
          <a:xfrm>
            <a:off x="4104400" y="3078239"/>
            <a:ext cx="1767154" cy="450743"/>
          </a:xfrm>
          <a:prstGeom prst="rect">
            <a:avLst/>
          </a:prstGeom>
          <a:noFill/>
          <a:ln>
            <a:noFill/>
          </a:ln>
        </p:spPr>
      </p:pic>
      <p:pic>
        <p:nvPicPr>
          <p:cNvPr id="111" name="Google Shape;111;p12"/>
          <p:cNvPicPr preferRelativeResize="0"/>
          <p:nvPr/>
        </p:nvPicPr>
        <p:blipFill>
          <a:blip r:embed="rId10">
            <a:alphaModFix/>
          </a:blip>
          <a:stretch>
            <a:fillRect/>
          </a:stretch>
        </p:blipFill>
        <p:spPr>
          <a:xfrm>
            <a:off x="4245120" y="2094496"/>
            <a:ext cx="1387259" cy="616559"/>
          </a:xfrm>
          <a:prstGeom prst="rect">
            <a:avLst/>
          </a:prstGeom>
          <a:noFill/>
          <a:ln>
            <a:noFill/>
          </a:ln>
        </p:spPr>
      </p:pic>
      <p:sp>
        <p:nvSpPr>
          <p:cNvPr id="112" name="Google Shape;112;p12"/>
          <p:cNvSpPr txBox="1">
            <a:spLocks noGrp="1"/>
          </p:cNvSpPr>
          <p:nvPr>
            <p:ph type="subTitle" idx="2"/>
          </p:nvPr>
        </p:nvSpPr>
        <p:spPr>
          <a:xfrm rot="-311382">
            <a:off x="366047" y="399819"/>
            <a:ext cx="988352" cy="323213"/>
          </a:xfrm>
          <a:prstGeom prst="rect">
            <a:avLst/>
          </a:prstGeom>
        </p:spPr>
        <p:txBody>
          <a:bodyPr spcFirstLastPara="1" wrap="square" lIns="91425" tIns="91425" rIns="91425" bIns="91425" anchor="ctr" anchorCtr="0">
            <a:spAutoFit/>
          </a:bodyPr>
          <a:lstStyle/>
          <a:p>
            <a:pPr marL="0" lvl="0" indent="0" algn="l" rtl="0">
              <a:spcBef>
                <a:spcPts val="0"/>
              </a:spcBef>
              <a:spcAft>
                <a:spcPts val="1200"/>
              </a:spcAft>
              <a:buSzPts val="688"/>
              <a:buNone/>
            </a:pPr>
            <a:r>
              <a:rPr lang="it" sz="900"/>
              <a:t>THE PROJECT</a:t>
            </a:r>
            <a:endParaRPr sz="9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0"/>
          <p:cNvSpPr txBox="1">
            <a:spLocks noGrp="1"/>
          </p:cNvSpPr>
          <p:nvPr>
            <p:ph type="title"/>
          </p:nvPr>
        </p:nvSpPr>
        <p:spPr>
          <a:xfrm>
            <a:off x="362975" y="872675"/>
            <a:ext cx="4904100" cy="133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a:solidFill>
                  <a:schemeClr val="lt1"/>
                </a:solidFill>
                <a:latin typeface="DM Serif Display"/>
                <a:ea typeface="DM Serif Display"/>
                <a:cs typeface="DM Serif Display"/>
                <a:sym typeface="DM Serif Display"/>
              </a:rPr>
              <a:t>Why is it relevant now?</a:t>
            </a:r>
            <a:endParaRPr b="1">
              <a:solidFill>
                <a:schemeClr val="lt1"/>
              </a:solidFill>
              <a:latin typeface="DM Serif Display"/>
              <a:ea typeface="DM Serif Display"/>
              <a:cs typeface="DM Serif Display"/>
              <a:sym typeface="DM Serif Display"/>
            </a:endParaRPr>
          </a:p>
        </p:txBody>
      </p:sp>
      <p:sp>
        <p:nvSpPr>
          <p:cNvPr id="83" name="Google Shape;83;p10"/>
          <p:cNvSpPr txBox="1">
            <a:spLocks noGrp="1"/>
          </p:cNvSpPr>
          <p:nvPr>
            <p:ph type="body" idx="1"/>
          </p:nvPr>
        </p:nvSpPr>
        <p:spPr>
          <a:xfrm>
            <a:off x="362975" y="1911326"/>
            <a:ext cx="5104800" cy="20466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770"/>
              <a:buNone/>
            </a:pPr>
            <a:r>
              <a:rPr lang="it" sz="1400" dirty="0">
                <a:solidFill>
                  <a:schemeClr val="lt1"/>
                </a:solidFill>
                <a:latin typeface="DM Sans Light"/>
                <a:ea typeface="DM Sans Light"/>
                <a:cs typeface="DM Sans Light"/>
                <a:sym typeface="DM Sans Light"/>
              </a:rPr>
              <a:t>Responses to the recent COVID-19 pandemic, the climate emergency, misinformation in and about science and more, show a world that, despite the ever increasing verifiable knowledge, remains at such a distance from scientific practice and understanding.</a:t>
            </a:r>
            <a:endParaRPr sz="1400" dirty="0">
              <a:solidFill>
                <a:schemeClr val="lt1"/>
              </a:solidFill>
              <a:latin typeface="DM Sans Light"/>
              <a:ea typeface="DM Sans Light"/>
              <a:cs typeface="DM Sans Light"/>
              <a:sym typeface="DM Sans Light"/>
            </a:endParaRPr>
          </a:p>
          <a:p>
            <a:pPr marL="0" lvl="0" indent="0" algn="l" rtl="0">
              <a:lnSpc>
                <a:spcPct val="95000"/>
              </a:lnSpc>
              <a:spcBef>
                <a:spcPts val="1200"/>
              </a:spcBef>
              <a:spcAft>
                <a:spcPts val="0"/>
              </a:spcAft>
              <a:buSzPts val="770"/>
              <a:buNone/>
            </a:pPr>
            <a:r>
              <a:rPr lang="it" sz="1400" dirty="0">
                <a:solidFill>
                  <a:schemeClr val="lt1"/>
                </a:solidFill>
                <a:latin typeface="DM Sans Light"/>
                <a:ea typeface="DM Sans Light"/>
                <a:cs typeface="DM Sans Light"/>
                <a:sym typeface="DM Sans Light"/>
              </a:rPr>
              <a:t>This is </a:t>
            </a:r>
            <a:r>
              <a:rPr lang="it" sz="1400" b="1" dirty="0">
                <a:solidFill>
                  <a:schemeClr val="lt1"/>
                </a:solidFill>
                <a:latin typeface="DM Sans Light"/>
                <a:ea typeface="DM Sans Light"/>
                <a:cs typeface="DM Sans Light"/>
                <a:sym typeface="DM Sans Light"/>
              </a:rPr>
              <a:t>undermining policy responses </a:t>
            </a:r>
            <a:r>
              <a:rPr lang="it" sz="1400" dirty="0">
                <a:solidFill>
                  <a:schemeClr val="lt1"/>
                </a:solidFill>
                <a:latin typeface="DM Sans Light"/>
                <a:ea typeface="DM Sans Light"/>
                <a:cs typeface="DM Sans Light"/>
                <a:sym typeface="DM Sans Light"/>
              </a:rPr>
              <a:t>and amplifying distrust and concern among citizens and communities.</a:t>
            </a:r>
            <a:endParaRPr sz="1400" dirty="0">
              <a:solidFill>
                <a:schemeClr val="lt1"/>
              </a:solidFill>
              <a:latin typeface="DM Sans Light"/>
              <a:ea typeface="DM Sans Light"/>
              <a:cs typeface="DM Sans Light"/>
              <a:sym typeface="DM Sans Light"/>
            </a:endParaRPr>
          </a:p>
          <a:p>
            <a:pPr marL="0" lvl="0" indent="0" algn="l" rtl="0">
              <a:lnSpc>
                <a:spcPct val="95000"/>
              </a:lnSpc>
              <a:spcBef>
                <a:spcPts val="1200"/>
              </a:spcBef>
              <a:spcAft>
                <a:spcPts val="0"/>
              </a:spcAft>
              <a:buSzPts val="770"/>
              <a:buNone/>
            </a:pPr>
            <a:endParaRPr sz="1400" dirty="0">
              <a:solidFill>
                <a:schemeClr val="lt1"/>
              </a:solidFill>
              <a:latin typeface="DM Sans Light"/>
              <a:ea typeface="DM Sans Light"/>
              <a:cs typeface="DM Sans Light"/>
              <a:sym typeface="DM Sans Light"/>
            </a:endParaRPr>
          </a:p>
          <a:p>
            <a:pPr marL="0" lvl="0" indent="0" algn="l" rtl="0">
              <a:lnSpc>
                <a:spcPct val="95000"/>
              </a:lnSpc>
              <a:spcBef>
                <a:spcPts val="1200"/>
              </a:spcBef>
              <a:spcAft>
                <a:spcPts val="1200"/>
              </a:spcAft>
              <a:buSzPts val="770"/>
              <a:buNone/>
            </a:pPr>
            <a:endParaRPr sz="1200" dirty="0">
              <a:solidFill>
                <a:schemeClr val="lt1"/>
              </a:solidFill>
              <a:latin typeface="DM Sans Light"/>
              <a:ea typeface="DM Sans Light"/>
              <a:cs typeface="DM Sans Light"/>
              <a:sym typeface="DM Sans Light"/>
            </a:endParaRPr>
          </a:p>
        </p:txBody>
      </p:sp>
      <p:sp>
        <p:nvSpPr>
          <p:cNvPr id="84" name="Google Shape;84;p10"/>
          <p:cNvSpPr txBox="1">
            <a:spLocks noGrp="1"/>
          </p:cNvSpPr>
          <p:nvPr>
            <p:ph type="subTitle" idx="2"/>
          </p:nvPr>
        </p:nvSpPr>
        <p:spPr>
          <a:xfrm rot="-311014">
            <a:off x="364224" y="399286"/>
            <a:ext cx="1002801" cy="283449"/>
          </a:xfrm>
          <a:prstGeom prst="rect">
            <a:avLst/>
          </a:prstGeom>
        </p:spPr>
        <p:txBody>
          <a:bodyPr spcFirstLastPara="1" wrap="square" lIns="91425" tIns="91425" rIns="91425" bIns="91425" anchor="ctr" anchorCtr="0">
            <a:noAutofit/>
          </a:bodyPr>
          <a:lstStyle/>
          <a:p>
            <a:pPr marL="0" lvl="0" indent="0" algn="l" rtl="0">
              <a:spcBef>
                <a:spcPts val="0"/>
              </a:spcBef>
              <a:spcAft>
                <a:spcPts val="1200"/>
              </a:spcAft>
              <a:buSzPts val="688"/>
              <a:buNone/>
            </a:pPr>
            <a:r>
              <a:rPr lang="it" sz="900"/>
              <a:t>THE PROJECT</a:t>
            </a:r>
            <a:endParaRPr sz="900"/>
          </a:p>
        </p:txBody>
      </p:sp>
      <p:pic>
        <p:nvPicPr>
          <p:cNvPr id="2" name="Google Shape;157;p16">
            <a:extLst>
              <a:ext uri="{FF2B5EF4-FFF2-40B4-BE49-F238E27FC236}">
                <a16:creationId xmlns:a16="http://schemas.microsoft.com/office/drawing/2014/main" id="{358EB43B-4240-5BE3-2FE0-5680F7820CF5}"/>
              </a:ext>
            </a:extLst>
          </p:cNvPr>
          <p:cNvPicPr preferRelativeResize="0"/>
          <p:nvPr/>
        </p:nvPicPr>
        <p:blipFill>
          <a:blip r:embed="rId3">
            <a:alphaModFix/>
          </a:blip>
          <a:stretch>
            <a:fillRect/>
          </a:stretch>
        </p:blipFill>
        <p:spPr>
          <a:xfrm>
            <a:off x="6449300" y="1034525"/>
            <a:ext cx="1596950" cy="34830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1"/>
          <p:cNvSpPr txBox="1">
            <a:spLocks noGrp="1"/>
          </p:cNvSpPr>
          <p:nvPr>
            <p:ph type="title"/>
          </p:nvPr>
        </p:nvSpPr>
        <p:spPr>
          <a:xfrm>
            <a:off x="362975" y="872675"/>
            <a:ext cx="4904100" cy="133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4500" b="1"/>
              <a:t>Main goal</a:t>
            </a:r>
            <a:endParaRPr sz="4500" b="1">
              <a:latin typeface="DM Serif Display"/>
              <a:ea typeface="DM Serif Display"/>
              <a:cs typeface="DM Serif Display"/>
              <a:sym typeface="DM Serif Display"/>
            </a:endParaRPr>
          </a:p>
        </p:txBody>
      </p:sp>
      <p:sp>
        <p:nvSpPr>
          <p:cNvPr id="90" name="Google Shape;90;p11"/>
          <p:cNvSpPr txBox="1">
            <a:spLocks noGrp="1"/>
          </p:cNvSpPr>
          <p:nvPr>
            <p:ph type="body" idx="1"/>
          </p:nvPr>
        </p:nvSpPr>
        <p:spPr>
          <a:xfrm>
            <a:off x="370700" y="2162425"/>
            <a:ext cx="3272100" cy="20466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Clr>
                <a:schemeClr val="dk1"/>
              </a:buClr>
              <a:buSzPts val="1100"/>
              <a:buFont typeface="Arial"/>
              <a:buNone/>
            </a:pPr>
            <a:r>
              <a:rPr lang="it" sz="1400" dirty="0">
                <a:latin typeface="DM Sans Light"/>
                <a:ea typeface="DM Sans Light"/>
                <a:cs typeface="DM Sans Light"/>
                <a:sym typeface="DM Sans Light"/>
              </a:rPr>
              <a:t>To ensure the effectiveness of and best practices for science communication and demonstrate the means for rapid mobilization of science communication in times of crisis whilst fighting misinformation and engendering trust in science.</a:t>
            </a:r>
            <a:endParaRPr sz="1400" dirty="0">
              <a:latin typeface="DM Sans Light"/>
              <a:ea typeface="DM Sans Light"/>
              <a:cs typeface="DM Sans Light"/>
              <a:sym typeface="DM Sans Light"/>
            </a:endParaRPr>
          </a:p>
          <a:p>
            <a:pPr marL="0" lvl="0" indent="0" algn="l" rtl="0">
              <a:lnSpc>
                <a:spcPct val="95000"/>
              </a:lnSpc>
              <a:spcBef>
                <a:spcPts val="1200"/>
              </a:spcBef>
              <a:spcAft>
                <a:spcPts val="0"/>
              </a:spcAft>
              <a:buClr>
                <a:schemeClr val="dk1"/>
              </a:buClr>
              <a:buSzPts val="1100"/>
              <a:buFont typeface="Arial"/>
              <a:buNone/>
            </a:pPr>
            <a:endParaRPr dirty="0">
              <a:latin typeface="DM Sans Light"/>
              <a:ea typeface="DM Sans Light"/>
              <a:cs typeface="DM Sans Light"/>
              <a:sym typeface="DM Sans Light"/>
            </a:endParaRPr>
          </a:p>
          <a:p>
            <a:pPr marL="0" lvl="0" indent="0" algn="l" rtl="0">
              <a:lnSpc>
                <a:spcPct val="95000"/>
              </a:lnSpc>
              <a:spcBef>
                <a:spcPts val="1200"/>
              </a:spcBef>
              <a:spcAft>
                <a:spcPts val="1200"/>
              </a:spcAft>
              <a:buSzPts val="770"/>
              <a:buNone/>
            </a:pPr>
            <a:endParaRPr dirty="0">
              <a:latin typeface="DM Sans Light"/>
              <a:ea typeface="DM Sans Light"/>
              <a:cs typeface="DM Sans Light"/>
              <a:sym typeface="DM Sans Light"/>
            </a:endParaRPr>
          </a:p>
        </p:txBody>
      </p:sp>
      <p:sp>
        <p:nvSpPr>
          <p:cNvPr id="91" name="Google Shape;91;p11"/>
          <p:cNvSpPr/>
          <p:nvPr/>
        </p:nvSpPr>
        <p:spPr>
          <a:xfrm>
            <a:off x="4931800" y="1068025"/>
            <a:ext cx="1096200" cy="1094400"/>
          </a:xfrm>
          <a:prstGeom prst="ellipse">
            <a:avLst/>
          </a:prstGeom>
          <a:solidFill>
            <a:srgbClr val="3B68A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t" sz="800" b="1">
                <a:solidFill>
                  <a:schemeClr val="lt1"/>
                </a:solidFill>
                <a:latin typeface="DM Sans"/>
                <a:ea typeface="DM Sans"/>
                <a:cs typeface="DM Sans"/>
                <a:sym typeface="DM Sans"/>
              </a:rPr>
              <a:t>CLIMATE</a:t>
            </a:r>
            <a:endParaRPr sz="800" b="1">
              <a:solidFill>
                <a:schemeClr val="lt1"/>
              </a:solidFill>
              <a:latin typeface="DM Sans"/>
              <a:ea typeface="DM Sans"/>
              <a:cs typeface="DM Sans"/>
              <a:sym typeface="DM Sans"/>
            </a:endParaRPr>
          </a:p>
        </p:txBody>
      </p:sp>
      <p:sp>
        <p:nvSpPr>
          <p:cNvPr id="92" name="Google Shape;92;p11"/>
          <p:cNvSpPr/>
          <p:nvPr/>
        </p:nvSpPr>
        <p:spPr>
          <a:xfrm>
            <a:off x="6149583" y="681850"/>
            <a:ext cx="1096200" cy="1094400"/>
          </a:xfrm>
          <a:prstGeom prst="ellipse">
            <a:avLst/>
          </a:prstGeom>
          <a:solidFill>
            <a:srgbClr val="3B68A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t" sz="800" b="1">
                <a:solidFill>
                  <a:schemeClr val="lt1"/>
                </a:solidFill>
                <a:latin typeface="DM Sans"/>
                <a:ea typeface="DM Sans"/>
                <a:cs typeface="DM Sans"/>
                <a:sym typeface="DM Sans"/>
              </a:rPr>
              <a:t>HEALTH AND VACCINES</a:t>
            </a:r>
            <a:endParaRPr sz="800" b="1">
              <a:solidFill>
                <a:schemeClr val="lt1"/>
              </a:solidFill>
              <a:latin typeface="DM Sans"/>
              <a:ea typeface="DM Sans"/>
              <a:cs typeface="DM Sans"/>
              <a:sym typeface="DM Sans"/>
            </a:endParaRPr>
          </a:p>
        </p:txBody>
      </p:sp>
      <p:sp>
        <p:nvSpPr>
          <p:cNvPr id="93" name="Google Shape;93;p11"/>
          <p:cNvSpPr/>
          <p:nvPr/>
        </p:nvSpPr>
        <p:spPr>
          <a:xfrm>
            <a:off x="4747750" y="3461931"/>
            <a:ext cx="1096200" cy="1094400"/>
          </a:xfrm>
          <a:prstGeom prst="ellipse">
            <a:avLst/>
          </a:prstGeom>
          <a:solidFill>
            <a:srgbClr val="3B68A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t" sz="800" b="1">
                <a:solidFill>
                  <a:schemeClr val="lt1"/>
                </a:solidFill>
                <a:latin typeface="DM Sans"/>
                <a:ea typeface="DM Sans"/>
                <a:cs typeface="DM Sans"/>
                <a:sym typeface="DM Sans"/>
              </a:rPr>
              <a:t>WATER, OCEANS AND SOILS</a:t>
            </a:r>
            <a:endParaRPr sz="800" b="1">
              <a:solidFill>
                <a:schemeClr val="lt1"/>
              </a:solidFill>
              <a:latin typeface="DM Sans"/>
              <a:ea typeface="DM Sans"/>
              <a:cs typeface="DM Sans"/>
              <a:sym typeface="DM Sans"/>
            </a:endParaRPr>
          </a:p>
        </p:txBody>
      </p:sp>
      <p:sp>
        <p:nvSpPr>
          <p:cNvPr id="94" name="Google Shape;94;p11"/>
          <p:cNvSpPr/>
          <p:nvPr/>
        </p:nvSpPr>
        <p:spPr>
          <a:xfrm>
            <a:off x="4462933" y="2208881"/>
            <a:ext cx="1096200" cy="1094400"/>
          </a:xfrm>
          <a:prstGeom prst="ellipse">
            <a:avLst/>
          </a:prstGeom>
          <a:solidFill>
            <a:srgbClr val="3B68A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t" sz="800" b="1">
                <a:solidFill>
                  <a:schemeClr val="lt1"/>
                </a:solidFill>
                <a:latin typeface="DM Sans"/>
                <a:ea typeface="DM Sans"/>
                <a:cs typeface="DM Sans"/>
                <a:sym typeface="DM Sans"/>
              </a:rPr>
              <a:t>AI &amp; DIGITAL TRANSFORMATION</a:t>
            </a:r>
            <a:endParaRPr sz="800" b="1">
              <a:solidFill>
                <a:schemeClr val="lt1"/>
              </a:solidFill>
              <a:latin typeface="DM Sans"/>
              <a:ea typeface="DM Sans"/>
              <a:cs typeface="DM Sans"/>
              <a:sym typeface="DM Sans"/>
            </a:endParaRPr>
          </a:p>
        </p:txBody>
      </p:sp>
      <p:sp>
        <p:nvSpPr>
          <p:cNvPr id="96" name="Google Shape;96;p11"/>
          <p:cNvSpPr txBox="1">
            <a:spLocks noGrp="1"/>
          </p:cNvSpPr>
          <p:nvPr>
            <p:ph type="subTitle" idx="2"/>
          </p:nvPr>
        </p:nvSpPr>
        <p:spPr>
          <a:xfrm rot="-310729">
            <a:off x="366038" y="399518"/>
            <a:ext cx="997070" cy="323213"/>
          </a:xfrm>
          <a:prstGeom prst="rect">
            <a:avLst/>
          </a:prstGeom>
        </p:spPr>
        <p:txBody>
          <a:bodyPr spcFirstLastPara="1" wrap="square" lIns="91425" tIns="91425" rIns="91425" bIns="91425" anchor="ctr" anchorCtr="0">
            <a:spAutoFit/>
          </a:bodyPr>
          <a:lstStyle/>
          <a:p>
            <a:pPr marL="0" lvl="0" indent="0" algn="l" rtl="0">
              <a:spcBef>
                <a:spcPts val="0"/>
              </a:spcBef>
              <a:spcAft>
                <a:spcPts val="1200"/>
              </a:spcAft>
              <a:buSzPts val="688"/>
              <a:buNone/>
            </a:pPr>
            <a:r>
              <a:rPr lang="it" sz="900"/>
              <a:t>THE PROJECT</a:t>
            </a:r>
            <a:endParaRPr sz="900"/>
          </a:p>
        </p:txBody>
      </p:sp>
      <p:pic>
        <p:nvPicPr>
          <p:cNvPr id="2" name="Google Shape;73;p9">
            <a:extLst>
              <a:ext uri="{FF2B5EF4-FFF2-40B4-BE49-F238E27FC236}">
                <a16:creationId xmlns:a16="http://schemas.microsoft.com/office/drawing/2014/main" id="{3D6F345D-7490-550A-FBD0-1C0C00FE3BA5}"/>
              </a:ext>
            </a:extLst>
          </p:cNvPr>
          <p:cNvPicPr preferRelativeResize="0"/>
          <p:nvPr/>
        </p:nvPicPr>
        <p:blipFill>
          <a:blip r:embed="rId4">
            <a:alphaModFix/>
          </a:blip>
          <a:stretch>
            <a:fillRect/>
          </a:stretch>
        </p:blipFill>
        <p:spPr>
          <a:xfrm>
            <a:off x="6028000" y="1905664"/>
            <a:ext cx="1727875" cy="2046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4"/>
          <p:cNvSpPr txBox="1">
            <a:spLocks noGrp="1"/>
          </p:cNvSpPr>
          <p:nvPr>
            <p:ph type="title"/>
          </p:nvPr>
        </p:nvSpPr>
        <p:spPr>
          <a:xfrm>
            <a:off x="362975" y="872675"/>
            <a:ext cx="4904100" cy="133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4500" b="1" dirty="0"/>
              <a:t>How?</a:t>
            </a:r>
            <a:endParaRPr sz="4500" b="1" dirty="0">
              <a:latin typeface="DM Serif Display"/>
              <a:ea typeface="DM Serif Display"/>
              <a:cs typeface="DM Serif Display"/>
              <a:sym typeface="DM Serif Display"/>
            </a:endParaRPr>
          </a:p>
        </p:txBody>
      </p:sp>
      <p:sp>
        <p:nvSpPr>
          <p:cNvPr id="127" name="Google Shape;127;p14"/>
          <p:cNvSpPr txBox="1">
            <a:spLocks noGrp="1"/>
          </p:cNvSpPr>
          <p:nvPr>
            <p:ph type="subTitle" idx="2"/>
          </p:nvPr>
        </p:nvSpPr>
        <p:spPr>
          <a:xfrm rot="-310924">
            <a:off x="362922" y="370639"/>
            <a:ext cx="1637493" cy="283449"/>
          </a:xfrm>
          <a:prstGeom prst="rect">
            <a:avLst/>
          </a:prstGeom>
        </p:spPr>
        <p:txBody>
          <a:bodyPr spcFirstLastPara="1" wrap="square" lIns="91425" tIns="91425" rIns="91425" bIns="91425" anchor="ctr" anchorCtr="0">
            <a:noAutofit/>
          </a:bodyPr>
          <a:lstStyle/>
          <a:p>
            <a:pPr marL="0" lvl="0" indent="0" algn="l" rtl="0">
              <a:spcBef>
                <a:spcPts val="0"/>
              </a:spcBef>
              <a:spcAft>
                <a:spcPts val="1200"/>
              </a:spcAft>
              <a:buSzPts val="688"/>
              <a:buNone/>
            </a:pPr>
            <a:r>
              <a:rPr lang="it" sz="900"/>
              <a:t>THE PROJECT</a:t>
            </a:r>
            <a:endParaRPr sz="900"/>
          </a:p>
        </p:txBody>
      </p:sp>
      <p:pic>
        <p:nvPicPr>
          <p:cNvPr id="128" name="Google Shape;128;p14"/>
          <p:cNvPicPr preferRelativeResize="0"/>
          <p:nvPr/>
        </p:nvPicPr>
        <p:blipFill>
          <a:blip r:embed="rId3">
            <a:alphaModFix/>
          </a:blip>
          <a:stretch>
            <a:fillRect/>
          </a:stretch>
        </p:blipFill>
        <p:spPr>
          <a:xfrm>
            <a:off x="4513300" y="1897850"/>
            <a:ext cx="3828050" cy="1786924"/>
          </a:xfrm>
          <a:prstGeom prst="rect">
            <a:avLst/>
          </a:prstGeom>
          <a:noFill/>
          <a:ln>
            <a:noFill/>
          </a:ln>
        </p:spPr>
      </p:pic>
      <p:sp>
        <p:nvSpPr>
          <p:cNvPr id="129" name="Google Shape;129;p14"/>
          <p:cNvSpPr/>
          <p:nvPr/>
        </p:nvSpPr>
        <p:spPr>
          <a:xfrm>
            <a:off x="4323375" y="727450"/>
            <a:ext cx="1131900" cy="790200"/>
          </a:xfrm>
          <a:prstGeom prst="wedgeEllipseCallout">
            <a:avLst>
              <a:gd name="adj1" fmla="val 45838"/>
              <a:gd name="adj2" fmla="val 76810"/>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sz="1100" b="1">
                <a:latin typeface="DM Sans"/>
                <a:ea typeface="DM Sans"/>
                <a:cs typeface="DM Sans"/>
                <a:sym typeface="DM Sans"/>
              </a:rPr>
              <a:t>Citizens</a:t>
            </a:r>
            <a:endParaRPr sz="1100" b="1">
              <a:latin typeface="DM Sans"/>
              <a:ea typeface="DM Sans"/>
              <a:cs typeface="DM Sans"/>
              <a:sym typeface="DM Sans"/>
            </a:endParaRPr>
          </a:p>
        </p:txBody>
      </p:sp>
      <p:sp>
        <p:nvSpPr>
          <p:cNvPr id="130" name="Google Shape;130;p14"/>
          <p:cNvSpPr/>
          <p:nvPr/>
        </p:nvSpPr>
        <p:spPr>
          <a:xfrm rot="529305">
            <a:off x="6783261" y="1056468"/>
            <a:ext cx="1279334" cy="592613"/>
          </a:xfrm>
          <a:prstGeom prst="wedgeRoundRectCallout">
            <a:avLst>
              <a:gd name="adj1" fmla="val -46002"/>
              <a:gd name="adj2" fmla="val 112642"/>
              <a:gd name="adj3" fmla="val 0"/>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sz="1000" b="1">
                <a:latin typeface="DM Sans"/>
                <a:ea typeface="DM Sans"/>
                <a:cs typeface="DM Sans"/>
                <a:sym typeface="DM Sans"/>
              </a:rPr>
              <a:t>Accademia</a:t>
            </a:r>
            <a:endParaRPr sz="1000" b="1">
              <a:latin typeface="DM Sans"/>
              <a:ea typeface="DM Sans"/>
              <a:cs typeface="DM Sans"/>
              <a:sym typeface="DM Sans"/>
            </a:endParaRPr>
          </a:p>
        </p:txBody>
      </p:sp>
      <p:sp>
        <p:nvSpPr>
          <p:cNvPr id="131" name="Google Shape;131;p14"/>
          <p:cNvSpPr/>
          <p:nvPr/>
        </p:nvSpPr>
        <p:spPr>
          <a:xfrm>
            <a:off x="5645250" y="3813950"/>
            <a:ext cx="987600" cy="790200"/>
          </a:xfrm>
          <a:prstGeom prst="wedgeEllipseCallout">
            <a:avLst>
              <a:gd name="adj1" fmla="val 19203"/>
              <a:gd name="adj2" fmla="val -69229"/>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sz="1100" b="1">
                <a:latin typeface="DM Sans"/>
                <a:ea typeface="DM Sans"/>
                <a:cs typeface="DM Sans"/>
                <a:sym typeface="DM Sans"/>
              </a:rPr>
              <a:t>Media</a:t>
            </a:r>
            <a:endParaRPr sz="1100" b="1">
              <a:latin typeface="DM Sans"/>
              <a:ea typeface="DM Sans"/>
              <a:cs typeface="DM Sans"/>
              <a:sym typeface="DM Sans"/>
            </a:endParaRPr>
          </a:p>
        </p:txBody>
      </p:sp>
      <p:sp>
        <p:nvSpPr>
          <p:cNvPr id="132" name="Google Shape;132;p14"/>
          <p:cNvSpPr/>
          <p:nvPr/>
        </p:nvSpPr>
        <p:spPr>
          <a:xfrm rot="529305">
            <a:off x="3683936" y="3779368"/>
            <a:ext cx="1279334" cy="592613"/>
          </a:xfrm>
          <a:prstGeom prst="wedgeRoundRectCallout">
            <a:avLst>
              <a:gd name="adj1" fmla="val 32418"/>
              <a:gd name="adj2" fmla="val -75018"/>
              <a:gd name="adj3" fmla="val 0"/>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sz="1000" b="1">
                <a:latin typeface="DM Sans"/>
                <a:ea typeface="DM Sans"/>
                <a:cs typeface="DM Sans"/>
                <a:sym typeface="DM Sans"/>
              </a:rPr>
              <a:t>Public Sector</a:t>
            </a:r>
            <a:endParaRPr sz="1000" b="1">
              <a:latin typeface="DM Sans"/>
              <a:ea typeface="DM Sans"/>
              <a:cs typeface="DM Sans"/>
              <a:sym typeface="DM Sans"/>
            </a:endParaRPr>
          </a:p>
        </p:txBody>
      </p:sp>
      <p:sp>
        <p:nvSpPr>
          <p:cNvPr id="133" name="Google Shape;133;p14"/>
          <p:cNvSpPr/>
          <p:nvPr/>
        </p:nvSpPr>
        <p:spPr>
          <a:xfrm rot="-875218">
            <a:off x="7179170" y="3863409"/>
            <a:ext cx="1279338" cy="592662"/>
          </a:xfrm>
          <a:prstGeom prst="wedgeRoundRectCallout">
            <a:avLst>
              <a:gd name="adj1" fmla="val -33383"/>
              <a:gd name="adj2" fmla="val -75065"/>
              <a:gd name="adj3" fmla="val 0"/>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sz="1000" b="1">
                <a:latin typeface="DM Sans"/>
                <a:ea typeface="DM Sans"/>
                <a:cs typeface="DM Sans"/>
                <a:sym typeface="DM Sans"/>
              </a:rPr>
              <a:t>Private Sector</a:t>
            </a:r>
            <a:endParaRPr sz="1000" b="1">
              <a:latin typeface="DM Sans"/>
              <a:ea typeface="DM Sans"/>
              <a:cs typeface="DM Sans"/>
              <a:sym typeface="DM Sans"/>
            </a:endParaRPr>
          </a:p>
        </p:txBody>
      </p:sp>
      <p:sp>
        <p:nvSpPr>
          <p:cNvPr id="134" name="Google Shape;134;p14"/>
          <p:cNvSpPr txBox="1"/>
          <p:nvPr/>
        </p:nvSpPr>
        <p:spPr>
          <a:xfrm>
            <a:off x="4839575" y="2487413"/>
            <a:ext cx="1170000" cy="607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t" sz="1600" b="1" dirty="0">
                <a:solidFill>
                  <a:schemeClr val="lt1"/>
                </a:solidFill>
                <a:latin typeface="DM Sans"/>
                <a:ea typeface="DM Sans"/>
                <a:cs typeface="DM Sans"/>
                <a:sym typeface="DM Sans"/>
              </a:rPr>
              <a:t>Virtual platform</a:t>
            </a:r>
            <a:endParaRPr sz="1600" b="1" dirty="0">
              <a:solidFill>
                <a:schemeClr val="lt1"/>
              </a:solidFill>
              <a:latin typeface="DM Sans"/>
              <a:ea typeface="DM Sans"/>
              <a:cs typeface="DM Sans"/>
              <a:sym typeface="DM Sans"/>
            </a:endParaRPr>
          </a:p>
        </p:txBody>
      </p:sp>
      <p:sp>
        <p:nvSpPr>
          <p:cNvPr id="135" name="Google Shape;135;p14"/>
          <p:cNvSpPr txBox="1"/>
          <p:nvPr/>
        </p:nvSpPr>
        <p:spPr>
          <a:xfrm>
            <a:off x="6708925" y="2487425"/>
            <a:ext cx="1428000" cy="607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t" sz="1600" b="1" dirty="0">
                <a:solidFill>
                  <a:schemeClr val="lt1"/>
                </a:solidFill>
                <a:latin typeface="DM Sans"/>
                <a:ea typeface="DM Sans"/>
                <a:cs typeface="DM Sans"/>
                <a:sym typeface="DM Sans"/>
              </a:rPr>
              <a:t>EU Network of physical hubs</a:t>
            </a:r>
            <a:endParaRPr sz="1600" b="1" dirty="0">
              <a:solidFill>
                <a:schemeClr val="lt1"/>
              </a:solidFill>
              <a:latin typeface="DM Sans"/>
              <a:ea typeface="DM Sans"/>
              <a:cs typeface="DM Sans"/>
              <a:sym typeface="DM Sans"/>
            </a:endParaRPr>
          </a:p>
        </p:txBody>
      </p:sp>
      <p:sp>
        <p:nvSpPr>
          <p:cNvPr id="136" name="Google Shape;136;p14"/>
          <p:cNvSpPr/>
          <p:nvPr/>
        </p:nvSpPr>
        <p:spPr>
          <a:xfrm>
            <a:off x="6290728" y="2689500"/>
            <a:ext cx="228000" cy="228000"/>
          </a:xfrm>
          <a:prstGeom prst="mathPlus">
            <a:avLst>
              <a:gd name="adj1" fmla="val 2352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DM Sans"/>
              <a:ea typeface="DM Sans"/>
              <a:cs typeface="DM Sans"/>
              <a:sym typeface="DM Sans"/>
            </a:endParaRPr>
          </a:p>
        </p:txBody>
      </p:sp>
      <p:sp>
        <p:nvSpPr>
          <p:cNvPr id="4" name="Google Shape;90;p11">
            <a:extLst>
              <a:ext uri="{FF2B5EF4-FFF2-40B4-BE49-F238E27FC236}">
                <a16:creationId xmlns:a16="http://schemas.microsoft.com/office/drawing/2014/main" id="{AE383C79-1D1F-8883-E6E0-615D127EFAD0}"/>
              </a:ext>
            </a:extLst>
          </p:cNvPr>
          <p:cNvSpPr txBox="1">
            <a:spLocks noGrp="1"/>
          </p:cNvSpPr>
          <p:nvPr>
            <p:ph type="body" idx="1"/>
          </p:nvPr>
        </p:nvSpPr>
        <p:spPr>
          <a:xfrm>
            <a:off x="370700" y="2162425"/>
            <a:ext cx="3272100" cy="20466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Clr>
                <a:schemeClr val="dk1"/>
              </a:buClr>
              <a:buSzPts val="1100"/>
              <a:buFont typeface="Arial"/>
              <a:buNone/>
            </a:pPr>
            <a:r>
              <a:rPr lang="it" sz="1600" b="1" dirty="0">
                <a:latin typeface="DM Sans Light"/>
                <a:ea typeface="DM Sans Light"/>
                <a:cs typeface="DM Sans Light"/>
                <a:sym typeface="DM Sans Light"/>
              </a:rPr>
              <a:t>PLATFORM:</a:t>
            </a:r>
          </a:p>
          <a:p>
            <a:pPr marL="0" lvl="0" indent="0" algn="l" rtl="0">
              <a:lnSpc>
                <a:spcPct val="95000"/>
              </a:lnSpc>
              <a:spcBef>
                <a:spcPts val="0"/>
              </a:spcBef>
              <a:spcAft>
                <a:spcPts val="0"/>
              </a:spcAft>
              <a:buClr>
                <a:schemeClr val="dk1"/>
              </a:buClr>
              <a:buSzPts val="1100"/>
              <a:buFont typeface="Arial"/>
              <a:buNone/>
            </a:pPr>
            <a:r>
              <a:rPr lang="it" sz="1600" dirty="0">
                <a:latin typeface="DM Sans Light"/>
                <a:ea typeface="DM Sans Light"/>
                <a:cs typeface="DM Sans Light"/>
                <a:sym typeface="DM Sans Light"/>
              </a:rPr>
              <a:t>Matchmaking tool</a:t>
            </a:r>
          </a:p>
          <a:p>
            <a:pPr marL="0" lvl="0" indent="0" algn="l" rtl="0">
              <a:lnSpc>
                <a:spcPct val="95000"/>
              </a:lnSpc>
              <a:spcBef>
                <a:spcPts val="0"/>
              </a:spcBef>
              <a:spcAft>
                <a:spcPts val="0"/>
              </a:spcAft>
              <a:buClr>
                <a:schemeClr val="dk1"/>
              </a:buClr>
              <a:buSzPts val="1100"/>
              <a:buFont typeface="Arial"/>
              <a:buNone/>
            </a:pPr>
            <a:r>
              <a:rPr lang="it" sz="1600" dirty="0">
                <a:latin typeface="DM Sans Light"/>
                <a:ea typeface="DM Sans Light"/>
                <a:cs typeface="DM Sans Light"/>
                <a:sym typeface="DM Sans Light"/>
              </a:rPr>
              <a:t>Library of resources</a:t>
            </a:r>
          </a:p>
          <a:p>
            <a:pPr marL="0" lvl="0" indent="0" algn="l" rtl="0">
              <a:lnSpc>
                <a:spcPct val="95000"/>
              </a:lnSpc>
              <a:spcBef>
                <a:spcPts val="0"/>
              </a:spcBef>
              <a:spcAft>
                <a:spcPts val="0"/>
              </a:spcAft>
              <a:buClr>
                <a:schemeClr val="dk1"/>
              </a:buClr>
              <a:buSzPts val="1100"/>
              <a:buFont typeface="Arial"/>
              <a:buNone/>
            </a:pPr>
            <a:r>
              <a:rPr lang="it" sz="1600" dirty="0">
                <a:latin typeface="DM Sans Light"/>
                <a:ea typeface="DM Sans Light"/>
                <a:cs typeface="DM Sans Light"/>
                <a:sym typeface="DM Sans Light"/>
              </a:rPr>
              <a:t>Self evaluation tool</a:t>
            </a:r>
          </a:p>
          <a:p>
            <a:pPr marL="0" lvl="0" indent="0" algn="l" rtl="0">
              <a:lnSpc>
                <a:spcPct val="95000"/>
              </a:lnSpc>
              <a:spcBef>
                <a:spcPts val="0"/>
              </a:spcBef>
              <a:spcAft>
                <a:spcPts val="0"/>
              </a:spcAft>
              <a:buClr>
                <a:schemeClr val="dk1"/>
              </a:buClr>
              <a:buSzPts val="1100"/>
              <a:buFont typeface="Arial"/>
              <a:buNone/>
            </a:pPr>
            <a:r>
              <a:rPr lang="it" sz="1600" dirty="0">
                <a:latin typeface="DM Sans Light"/>
                <a:ea typeface="DM Sans Light"/>
                <a:cs typeface="DM Sans Light"/>
                <a:sym typeface="DM Sans Light"/>
              </a:rPr>
              <a:t>…</a:t>
            </a:r>
            <a:endParaRPr sz="1600" dirty="0">
              <a:latin typeface="DM Sans Light"/>
              <a:ea typeface="DM Sans Light"/>
              <a:cs typeface="DM Sans Light"/>
              <a:sym typeface="DM Sans Light"/>
            </a:endParaRPr>
          </a:p>
          <a:p>
            <a:pPr marL="0" indent="0">
              <a:lnSpc>
                <a:spcPct val="95000"/>
              </a:lnSpc>
              <a:spcBef>
                <a:spcPts val="1200"/>
              </a:spcBef>
              <a:spcAft>
                <a:spcPts val="1200"/>
              </a:spcAft>
              <a:buSzPts val="770"/>
              <a:buNone/>
            </a:pPr>
            <a:r>
              <a:rPr lang="it" sz="1600" b="1" dirty="0">
                <a:latin typeface="DM Sans Light"/>
                <a:ea typeface="DM Sans Light"/>
                <a:cs typeface="DM Sans Light"/>
                <a:sym typeface="DM Sans Light"/>
              </a:rPr>
              <a:t>ACADEMY</a:t>
            </a:r>
          </a:p>
          <a:p>
            <a:pPr marL="0" lvl="0" indent="0" algn="l" rtl="0">
              <a:lnSpc>
                <a:spcPct val="95000"/>
              </a:lnSpc>
              <a:spcBef>
                <a:spcPts val="1200"/>
              </a:spcBef>
              <a:spcAft>
                <a:spcPts val="1200"/>
              </a:spcAft>
              <a:buSzPts val="770"/>
              <a:buNone/>
            </a:pPr>
            <a:endParaRPr dirty="0">
              <a:latin typeface="DM Sans Light"/>
              <a:ea typeface="DM Sans Light"/>
              <a:cs typeface="DM Sans Light"/>
              <a:sym typeface="DM Sans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2"/>
        <p:cNvGrpSpPr/>
        <p:nvPr/>
      </p:nvGrpSpPr>
      <p:grpSpPr>
        <a:xfrm>
          <a:off x="0" y="0"/>
          <a:ext cx="0" cy="0"/>
          <a:chOff x="0" y="0"/>
          <a:chExt cx="0" cy="0"/>
        </a:xfrm>
      </p:grpSpPr>
      <p:sp>
        <p:nvSpPr>
          <p:cNvPr id="153" name="Google Shape;153;p16"/>
          <p:cNvSpPr txBox="1">
            <a:spLocks noGrp="1"/>
          </p:cNvSpPr>
          <p:nvPr>
            <p:ph type="title"/>
          </p:nvPr>
        </p:nvSpPr>
        <p:spPr>
          <a:xfrm>
            <a:off x="362975" y="872675"/>
            <a:ext cx="5894606" cy="133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dirty="0"/>
              <a:t>Coalesce &amp; Children Universities</a:t>
            </a:r>
            <a:endParaRPr b="1" dirty="0">
              <a:solidFill>
                <a:srgbClr val="3B68AE"/>
              </a:solidFill>
            </a:endParaRPr>
          </a:p>
        </p:txBody>
      </p:sp>
      <p:sp>
        <p:nvSpPr>
          <p:cNvPr id="154" name="Google Shape;154;p16"/>
          <p:cNvSpPr txBox="1">
            <a:spLocks noGrp="1"/>
          </p:cNvSpPr>
          <p:nvPr>
            <p:ph type="subTitle" idx="2"/>
          </p:nvPr>
        </p:nvSpPr>
        <p:spPr>
          <a:xfrm rot="-310953">
            <a:off x="363864" y="391347"/>
            <a:ext cx="1179020" cy="283449"/>
          </a:xfrm>
          <a:prstGeom prst="rect">
            <a:avLst/>
          </a:prstGeom>
        </p:spPr>
        <p:txBody>
          <a:bodyPr spcFirstLastPara="1" wrap="square" lIns="91425" tIns="91425" rIns="91425" bIns="91425" anchor="ctr" anchorCtr="0">
            <a:noAutofit/>
          </a:bodyPr>
          <a:lstStyle/>
          <a:p>
            <a:pPr marL="0" lvl="0" indent="0" algn="l" rtl="0">
              <a:spcBef>
                <a:spcPts val="0"/>
              </a:spcBef>
              <a:spcAft>
                <a:spcPts val="1200"/>
              </a:spcAft>
              <a:buSzPts val="688"/>
              <a:buNone/>
            </a:pPr>
            <a:r>
              <a:rPr lang="it" sz="900"/>
              <a:t>COMMONALITIES</a:t>
            </a:r>
            <a:endParaRPr sz="900"/>
          </a:p>
        </p:txBody>
      </p:sp>
      <p:sp>
        <p:nvSpPr>
          <p:cNvPr id="155" name="Google Shape;155;p16"/>
          <p:cNvSpPr txBox="1"/>
          <p:nvPr/>
        </p:nvSpPr>
        <p:spPr>
          <a:xfrm>
            <a:off x="699400" y="2047200"/>
            <a:ext cx="4196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M Sans"/>
              <a:ea typeface="DM Sans"/>
              <a:cs typeface="DM Sans"/>
              <a:sym typeface="DM Sans"/>
            </a:endParaRPr>
          </a:p>
        </p:txBody>
      </p:sp>
      <p:sp>
        <p:nvSpPr>
          <p:cNvPr id="156" name="Google Shape;156;p16"/>
          <p:cNvSpPr txBox="1"/>
          <p:nvPr/>
        </p:nvSpPr>
        <p:spPr>
          <a:xfrm>
            <a:off x="371550" y="1559075"/>
            <a:ext cx="5733600" cy="316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dirty="0">
              <a:latin typeface="DM Sans"/>
              <a:ea typeface="DM Sans"/>
              <a:cs typeface="DM Sans"/>
              <a:sym typeface="DM Sans"/>
            </a:endParaRPr>
          </a:p>
          <a:p>
            <a:pPr marL="457200" lvl="0" indent="0" algn="l" rtl="0">
              <a:lnSpc>
                <a:spcPct val="100000"/>
              </a:lnSpc>
              <a:spcBef>
                <a:spcPts val="0"/>
              </a:spcBef>
              <a:spcAft>
                <a:spcPts val="0"/>
              </a:spcAft>
              <a:buNone/>
            </a:pPr>
            <a:endParaRPr dirty="0">
              <a:latin typeface="DM Sans"/>
              <a:ea typeface="DM Sans"/>
              <a:cs typeface="DM Sans"/>
              <a:sym typeface="DM Sans"/>
            </a:endParaRPr>
          </a:p>
          <a:p>
            <a:pPr marL="457200" lvl="0" indent="-317500" algn="l" rtl="0">
              <a:lnSpc>
                <a:spcPct val="100000"/>
              </a:lnSpc>
              <a:spcBef>
                <a:spcPts val="0"/>
              </a:spcBef>
              <a:spcAft>
                <a:spcPts val="0"/>
              </a:spcAft>
              <a:buSzPts val="1400"/>
              <a:buFont typeface="DM Sans"/>
              <a:buChar char="●"/>
            </a:pPr>
            <a:r>
              <a:rPr lang="it" sz="1600" dirty="0">
                <a:latin typeface="DM Sans"/>
                <a:ea typeface="DM Sans"/>
                <a:cs typeface="DM Sans"/>
                <a:sym typeface="DM Sans"/>
              </a:rPr>
              <a:t>Advocating science and the scientific community</a:t>
            </a:r>
            <a:endParaRPr sz="1600" dirty="0">
              <a:latin typeface="DM Sans"/>
              <a:ea typeface="DM Sans"/>
              <a:cs typeface="DM Sans"/>
              <a:sym typeface="DM Sans"/>
            </a:endParaRPr>
          </a:p>
          <a:p>
            <a:pPr marL="457200" lvl="0" indent="-317500" algn="l" rtl="0">
              <a:lnSpc>
                <a:spcPct val="100000"/>
              </a:lnSpc>
              <a:spcBef>
                <a:spcPts val="0"/>
              </a:spcBef>
              <a:spcAft>
                <a:spcPts val="0"/>
              </a:spcAft>
              <a:buSzPts val="1400"/>
              <a:buFont typeface="DM Sans"/>
              <a:buChar char="●"/>
            </a:pPr>
            <a:r>
              <a:rPr lang="it" sz="1600" dirty="0">
                <a:latin typeface="DM Sans"/>
                <a:ea typeface="DM Sans"/>
                <a:cs typeface="DM Sans"/>
                <a:sym typeface="DM Sans"/>
              </a:rPr>
              <a:t>Facilitating excellence in science communication, public engagement and co-creation practices</a:t>
            </a:r>
            <a:endParaRPr sz="1600" dirty="0">
              <a:latin typeface="DM Sans"/>
              <a:ea typeface="DM Sans"/>
              <a:cs typeface="DM Sans"/>
              <a:sym typeface="DM Sans"/>
            </a:endParaRPr>
          </a:p>
          <a:p>
            <a:pPr marL="457200" lvl="0" indent="-317500" algn="l" rtl="0">
              <a:lnSpc>
                <a:spcPct val="100000"/>
              </a:lnSpc>
              <a:spcBef>
                <a:spcPts val="0"/>
              </a:spcBef>
              <a:spcAft>
                <a:spcPts val="0"/>
              </a:spcAft>
              <a:buSzPts val="1400"/>
              <a:buFont typeface="DM Sans"/>
              <a:buChar char="●"/>
            </a:pPr>
            <a:r>
              <a:rPr lang="it" sz="1600" dirty="0">
                <a:latin typeface="DM Sans"/>
                <a:ea typeface="DM Sans"/>
                <a:cs typeface="DM Sans"/>
                <a:sym typeface="DM Sans"/>
              </a:rPr>
              <a:t>Prioritizing gender &amp; diversity, cross-border collaboration, open science and academic freedom</a:t>
            </a:r>
          </a:p>
          <a:p>
            <a:pPr marL="457200" lvl="0" indent="-317500" algn="l" rtl="0">
              <a:lnSpc>
                <a:spcPct val="100000"/>
              </a:lnSpc>
              <a:spcBef>
                <a:spcPts val="0"/>
              </a:spcBef>
              <a:spcAft>
                <a:spcPts val="0"/>
              </a:spcAft>
              <a:buSzPts val="1400"/>
              <a:buFont typeface="DM Sans"/>
              <a:buChar char="●"/>
            </a:pPr>
            <a:r>
              <a:rPr lang="it-IT" sz="1600" dirty="0" err="1">
                <a:latin typeface="DM Sans"/>
                <a:ea typeface="DM Sans"/>
                <a:cs typeface="DM Sans"/>
                <a:sym typeface="DM Sans"/>
              </a:rPr>
              <a:t>Promoting</a:t>
            </a:r>
            <a:r>
              <a:rPr lang="it-IT" sz="1600" dirty="0">
                <a:latin typeface="DM Sans"/>
                <a:ea typeface="DM Sans"/>
                <a:cs typeface="DM Sans"/>
                <a:sym typeface="DM Sans"/>
              </a:rPr>
              <a:t> and </a:t>
            </a:r>
            <a:r>
              <a:rPr lang="it-IT" sz="1600" dirty="0" err="1">
                <a:latin typeface="DM Sans"/>
                <a:ea typeface="DM Sans"/>
                <a:cs typeface="DM Sans"/>
                <a:sym typeface="DM Sans"/>
              </a:rPr>
              <a:t>fostering</a:t>
            </a:r>
            <a:r>
              <a:rPr lang="it-IT" sz="1600" dirty="0">
                <a:latin typeface="DM Sans"/>
                <a:ea typeface="DM Sans"/>
                <a:cs typeface="DM Sans"/>
                <a:sym typeface="DM Sans"/>
              </a:rPr>
              <a:t> </a:t>
            </a:r>
            <a:r>
              <a:rPr lang="it-IT" sz="1600" dirty="0" err="1">
                <a:latin typeface="DM Sans"/>
                <a:ea typeface="DM Sans"/>
                <a:cs typeface="DM Sans"/>
                <a:sym typeface="DM Sans"/>
              </a:rPr>
              <a:t>dialogue</a:t>
            </a:r>
            <a:r>
              <a:rPr lang="it-IT" sz="1600" dirty="0">
                <a:latin typeface="DM Sans"/>
                <a:ea typeface="DM Sans"/>
                <a:cs typeface="DM Sans"/>
                <a:sym typeface="DM Sans"/>
              </a:rPr>
              <a:t> </a:t>
            </a:r>
            <a:r>
              <a:rPr lang="it-IT" sz="1600" dirty="0" err="1">
                <a:latin typeface="DM Sans"/>
                <a:ea typeface="DM Sans"/>
                <a:cs typeface="DM Sans"/>
                <a:sym typeface="DM Sans"/>
              </a:rPr>
              <a:t>between</a:t>
            </a:r>
            <a:r>
              <a:rPr lang="it-IT" sz="1600" dirty="0">
                <a:latin typeface="DM Sans"/>
                <a:ea typeface="DM Sans"/>
                <a:cs typeface="DM Sans"/>
                <a:sym typeface="DM Sans"/>
              </a:rPr>
              <a:t> science, public </a:t>
            </a:r>
            <a:r>
              <a:rPr lang="it-IT" sz="1600" dirty="0" err="1">
                <a:latin typeface="DM Sans"/>
                <a:ea typeface="DM Sans"/>
                <a:cs typeface="DM Sans"/>
                <a:sym typeface="DM Sans"/>
              </a:rPr>
              <a:t>organisations</a:t>
            </a:r>
            <a:r>
              <a:rPr lang="it-IT" sz="1600" dirty="0">
                <a:latin typeface="DM Sans"/>
                <a:ea typeface="DM Sans"/>
                <a:cs typeface="DM Sans"/>
                <a:sym typeface="DM Sans"/>
              </a:rPr>
              <a:t> and diverse audiences (in </a:t>
            </a:r>
            <a:r>
              <a:rPr lang="it-IT" sz="1600" dirty="0" err="1">
                <a:latin typeface="DM Sans"/>
                <a:ea typeface="DM Sans"/>
                <a:cs typeface="DM Sans"/>
                <a:sym typeface="DM Sans"/>
              </a:rPr>
              <a:t>particular</a:t>
            </a:r>
            <a:r>
              <a:rPr lang="it-IT" sz="1600" dirty="0">
                <a:latin typeface="DM Sans"/>
                <a:ea typeface="DM Sans"/>
                <a:cs typeface="DM Sans"/>
                <a:sym typeface="DM Sans"/>
              </a:rPr>
              <a:t> </a:t>
            </a:r>
            <a:r>
              <a:rPr lang="it-IT" sz="1600" dirty="0" err="1">
                <a:latin typeface="DM Sans"/>
                <a:ea typeface="DM Sans"/>
                <a:cs typeface="DM Sans"/>
                <a:sym typeface="DM Sans"/>
              </a:rPr>
              <a:t>young</a:t>
            </a:r>
            <a:r>
              <a:rPr lang="it-IT" sz="1600" dirty="0">
                <a:latin typeface="DM Sans"/>
                <a:ea typeface="DM Sans"/>
                <a:cs typeface="DM Sans"/>
                <a:sym typeface="DM Sans"/>
              </a:rPr>
              <a:t> people)</a:t>
            </a:r>
            <a:endParaRPr sz="1600" dirty="0">
              <a:latin typeface="DM Sans"/>
              <a:ea typeface="DM Sans"/>
              <a:cs typeface="DM Sans"/>
              <a:sym typeface="DM Sans"/>
            </a:endParaRPr>
          </a:p>
          <a:p>
            <a:pPr marL="0" lvl="0" indent="0" algn="l" rtl="0">
              <a:lnSpc>
                <a:spcPct val="100000"/>
              </a:lnSpc>
              <a:spcBef>
                <a:spcPts val="0"/>
              </a:spcBef>
              <a:spcAft>
                <a:spcPts val="0"/>
              </a:spcAft>
              <a:buClr>
                <a:schemeClr val="dk1"/>
              </a:buClr>
              <a:buSzPts val="1100"/>
              <a:buFont typeface="Arial"/>
              <a:buNone/>
            </a:pPr>
            <a:endParaRPr dirty="0">
              <a:latin typeface="DM Sans"/>
              <a:ea typeface="DM Sans"/>
              <a:cs typeface="DM Sans"/>
              <a:sym typeface="DM Sans"/>
            </a:endParaRPr>
          </a:p>
          <a:p>
            <a:pPr marL="0" lvl="0" indent="0" algn="l" rtl="0">
              <a:lnSpc>
                <a:spcPct val="100000"/>
              </a:lnSpc>
              <a:spcBef>
                <a:spcPts val="0"/>
              </a:spcBef>
              <a:spcAft>
                <a:spcPts val="0"/>
              </a:spcAft>
              <a:buNone/>
            </a:pPr>
            <a:endParaRPr dirty="0">
              <a:latin typeface="DM Sans"/>
              <a:ea typeface="DM Sans"/>
              <a:cs typeface="DM Sans"/>
              <a:sym typeface="DM Sans"/>
            </a:endParaRPr>
          </a:p>
        </p:txBody>
      </p:sp>
      <p:pic>
        <p:nvPicPr>
          <p:cNvPr id="2" name="Google Shape;143;p15">
            <a:extLst>
              <a:ext uri="{FF2B5EF4-FFF2-40B4-BE49-F238E27FC236}">
                <a16:creationId xmlns:a16="http://schemas.microsoft.com/office/drawing/2014/main" id="{C5A53206-5886-2C33-C247-049FE6F187CB}"/>
              </a:ext>
            </a:extLst>
          </p:cNvPr>
          <p:cNvPicPr preferRelativeResize="0"/>
          <p:nvPr/>
        </p:nvPicPr>
        <p:blipFill>
          <a:blip r:embed="rId4">
            <a:alphaModFix/>
          </a:blip>
          <a:stretch>
            <a:fillRect/>
          </a:stretch>
        </p:blipFill>
        <p:spPr>
          <a:xfrm flipH="1">
            <a:off x="7389098" y="1101625"/>
            <a:ext cx="1289476" cy="3479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162" name="Google Shape;162;p17"/>
          <p:cNvSpPr txBox="1">
            <a:spLocks noGrp="1"/>
          </p:cNvSpPr>
          <p:nvPr>
            <p:ph type="title"/>
          </p:nvPr>
        </p:nvSpPr>
        <p:spPr>
          <a:xfrm>
            <a:off x="362974" y="872675"/>
            <a:ext cx="5742175" cy="133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dirty="0"/>
              <a:t>Coalesce &amp; Children Universities</a:t>
            </a:r>
            <a:endParaRPr b="1" dirty="0">
              <a:solidFill>
                <a:srgbClr val="3B68AE"/>
              </a:solidFill>
            </a:endParaRPr>
          </a:p>
        </p:txBody>
      </p:sp>
      <p:sp>
        <p:nvSpPr>
          <p:cNvPr id="163" name="Google Shape;163;p17"/>
          <p:cNvSpPr txBox="1">
            <a:spLocks noGrp="1"/>
          </p:cNvSpPr>
          <p:nvPr>
            <p:ph type="subTitle" idx="2"/>
          </p:nvPr>
        </p:nvSpPr>
        <p:spPr>
          <a:xfrm rot="-311353">
            <a:off x="363826" y="390589"/>
            <a:ext cx="1194094" cy="283449"/>
          </a:xfrm>
          <a:prstGeom prst="rect">
            <a:avLst/>
          </a:prstGeom>
        </p:spPr>
        <p:txBody>
          <a:bodyPr spcFirstLastPara="1" wrap="square" lIns="91425" tIns="91425" rIns="91425" bIns="91425" anchor="ctr" anchorCtr="0">
            <a:noAutofit/>
          </a:bodyPr>
          <a:lstStyle/>
          <a:p>
            <a:pPr marL="0" lvl="0" indent="0" algn="l" rtl="0">
              <a:spcBef>
                <a:spcPts val="0"/>
              </a:spcBef>
              <a:spcAft>
                <a:spcPts val="1200"/>
              </a:spcAft>
              <a:buSzPts val="688"/>
              <a:buNone/>
            </a:pPr>
            <a:r>
              <a:rPr lang="it" sz="900"/>
              <a:t>COLLABORATION</a:t>
            </a:r>
            <a:endParaRPr sz="900"/>
          </a:p>
        </p:txBody>
      </p:sp>
      <p:sp>
        <p:nvSpPr>
          <p:cNvPr id="164" name="Google Shape;164;p17"/>
          <p:cNvSpPr txBox="1"/>
          <p:nvPr/>
        </p:nvSpPr>
        <p:spPr>
          <a:xfrm>
            <a:off x="699400" y="2047200"/>
            <a:ext cx="4196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M Sans"/>
              <a:ea typeface="DM Sans"/>
              <a:cs typeface="DM Sans"/>
              <a:sym typeface="DM Sans"/>
            </a:endParaRPr>
          </a:p>
        </p:txBody>
      </p:sp>
      <p:sp>
        <p:nvSpPr>
          <p:cNvPr id="165" name="Google Shape;165;p17"/>
          <p:cNvSpPr txBox="1"/>
          <p:nvPr/>
        </p:nvSpPr>
        <p:spPr>
          <a:xfrm>
            <a:off x="371549" y="1420523"/>
            <a:ext cx="5733600" cy="31620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endParaRPr dirty="0">
              <a:latin typeface="DM Sans"/>
              <a:ea typeface="DM Sans"/>
              <a:cs typeface="DM Sans"/>
              <a:sym typeface="DM Sans"/>
            </a:endParaRPr>
          </a:p>
          <a:p>
            <a:pPr marL="457200" lvl="0" indent="-317500" algn="l" rtl="0">
              <a:lnSpc>
                <a:spcPct val="100000"/>
              </a:lnSpc>
              <a:spcBef>
                <a:spcPts val="0"/>
              </a:spcBef>
              <a:spcAft>
                <a:spcPts val="0"/>
              </a:spcAft>
              <a:buSzPts val="1400"/>
              <a:buFont typeface="DM Sans"/>
              <a:buChar char="●"/>
            </a:pPr>
            <a:r>
              <a:rPr lang="it-IT" sz="1600" dirty="0">
                <a:latin typeface="DM Sans"/>
                <a:ea typeface="DM Sans"/>
                <a:cs typeface="DM Sans"/>
                <a:sym typeface="DM Sans"/>
              </a:rPr>
              <a:t>To co-design the services (2023/2024), to use the services and to </a:t>
            </a:r>
            <a:r>
              <a:rPr lang="it-IT" sz="1600" dirty="0" err="1">
                <a:latin typeface="DM Sans"/>
                <a:ea typeface="DM Sans"/>
                <a:cs typeface="DM Sans"/>
                <a:sym typeface="DM Sans"/>
              </a:rPr>
              <a:t>provide</a:t>
            </a:r>
            <a:r>
              <a:rPr lang="it-IT" sz="1600" dirty="0">
                <a:latin typeface="DM Sans"/>
                <a:ea typeface="DM Sans"/>
                <a:cs typeface="DM Sans"/>
                <a:sym typeface="DM Sans"/>
              </a:rPr>
              <a:t> </a:t>
            </a:r>
            <a:r>
              <a:rPr lang="it-IT" sz="1600" dirty="0" err="1">
                <a:latin typeface="DM Sans"/>
                <a:ea typeface="DM Sans"/>
                <a:cs typeface="DM Sans"/>
                <a:sym typeface="DM Sans"/>
              </a:rPr>
              <a:t>materials</a:t>
            </a:r>
            <a:r>
              <a:rPr lang="it-IT" sz="1600" dirty="0">
                <a:latin typeface="DM Sans"/>
                <a:ea typeface="DM Sans"/>
                <a:cs typeface="DM Sans"/>
                <a:sym typeface="DM Sans"/>
              </a:rPr>
              <a:t> to the services (from 2024/2025)</a:t>
            </a:r>
          </a:p>
          <a:p>
            <a:pPr marL="457200" lvl="0" indent="-317500" algn="l" rtl="0">
              <a:lnSpc>
                <a:spcPct val="100000"/>
              </a:lnSpc>
              <a:spcBef>
                <a:spcPts val="0"/>
              </a:spcBef>
              <a:spcAft>
                <a:spcPts val="0"/>
              </a:spcAft>
              <a:buSzPts val="1400"/>
              <a:buFont typeface="DM Sans"/>
              <a:buChar char="●"/>
            </a:pPr>
            <a:r>
              <a:rPr lang="it-IT" sz="1600" dirty="0">
                <a:latin typeface="DM Sans"/>
                <a:ea typeface="DM Sans"/>
                <a:cs typeface="DM Sans"/>
                <a:sym typeface="DM Sans"/>
              </a:rPr>
              <a:t>To </a:t>
            </a:r>
            <a:r>
              <a:rPr lang="it-IT" sz="1600" dirty="0" err="1">
                <a:latin typeface="DM Sans"/>
                <a:ea typeface="DM Sans"/>
                <a:cs typeface="DM Sans"/>
                <a:sym typeface="DM Sans"/>
              </a:rPr>
              <a:t>participate</a:t>
            </a:r>
            <a:r>
              <a:rPr lang="it-IT" sz="1600" dirty="0">
                <a:latin typeface="DM Sans"/>
                <a:ea typeface="DM Sans"/>
                <a:cs typeface="DM Sans"/>
                <a:sym typeface="DM Sans"/>
              </a:rPr>
              <a:t> to policy co-design</a:t>
            </a:r>
          </a:p>
          <a:p>
            <a:pPr marL="457200" lvl="0" indent="-317500" algn="l" rtl="0">
              <a:lnSpc>
                <a:spcPct val="100000"/>
              </a:lnSpc>
              <a:spcBef>
                <a:spcPts val="0"/>
              </a:spcBef>
              <a:spcAft>
                <a:spcPts val="0"/>
              </a:spcAft>
              <a:buSzPts val="1400"/>
              <a:buFont typeface="DM Sans"/>
              <a:buChar char="●"/>
            </a:pPr>
            <a:r>
              <a:rPr lang="it-IT" sz="1600" dirty="0">
                <a:latin typeface="DM Sans"/>
                <a:ea typeface="DM Sans"/>
                <a:cs typeface="DM Sans"/>
                <a:sym typeface="DM Sans"/>
              </a:rPr>
              <a:t>To </a:t>
            </a:r>
            <a:r>
              <a:rPr lang="it-IT" sz="1600" dirty="0" err="1">
                <a:latin typeface="DM Sans"/>
                <a:ea typeface="DM Sans"/>
                <a:cs typeface="DM Sans"/>
                <a:sym typeface="DM Sans"/>
              </a:rPr>
              <a:t>participate</a:t>
            </a:r>
            <a:r>
              <a:rPr lang="it-IT" sz="1600" dirty="0">
                <a:latin typeface="DM Sans"/>
                <a:ea typeface="DM Sans"/>
                <a:cs typeface="DM Sans"/>
                <a:sym typeface="DM Sans"/>
              </a:rPr>
              <a:t> to the </a:t>
            </a:r>
            <a:r>
              <a:rPr lang="it-IT" sz="1600" dirty="0" err="1">
                <a:latin typeface="DM Sans"/>
                <a:ea typeface="DM Sans"/>
                <a:cs typeface="DM Sans"/>
                <a:sym typeface="DM Sans"/>
              </a:rPr>
              <a:t>professionalization</a:t>
            </a:r>
            <a:r>
              <a:rPr lang="it-IT" sz="1600" dirty="0">
                <a:latin typeface="DM Sans"/>
                <a:ea typeface="DM Sans"/>
                <a:cs typeface="DM Sans"/>
                <a:sym typeface="DM Sans"/>
              </a:rPr>
              <a:t> of </a:t>
            </a:r>
            <a:r>
              <a:rPr lang="it-IT" sz="1600" dirty="0" err="1">
                <a:latin typeface="DM Sans"/>
                <a:ea typeface="DM Sans"/>
                <a:cs typeface="DM Sans"/>
                <a:sym typeface="DM Sans"/>
              </a:rPr>
              <a:t>researchers</a:t>
            </a:r>
            <a:r>
              <a:rPr lang="it-IT" sz="1600" dirty="0">
                <a:latin typeface="DM Sans"/>
                <a:ea typeface="DM Sans"/>
                <a:cs typeface="DM Sans"/>
                <a:sym typeface="DM Sans"/>
              </a:rPr>
              <a:t> and science </a:t>
            </a:r>
            <a:r>
              <a:rPr lang="it-IT" sz="1600" dirty="0" err="1">
                <a:latin typeface="DM Sans"/>
                <a:ea typeface="DM Sans"/>
                <a:cs typeface="DM Sans"/>
                <a:sym typeface="DM Sans"/>
              </a:rPr>
              <a:t>communicators</a:t>
            </a:r>
            <a:r>
              <a:rPr lang="it-IT" sz="1600" dirty="0">
                <a:latin typeface="DM Sans"/>
                <a:ea typeface="DM Sans"/>
                <a:cs typeface="DM Sans"/>
                <a:sym typeface="DM Sans"/>
              </a:rPr>
              <a:t> (</a:t>
            </a:r>
            <a:r>
              <a:rPr lang="it-IT" sz="1600" dirty="0" err="1">
                <a:latin typeface="DM Sans"/>
                <a:ea typeface="DM Sans"/>
                <a:cs typeface="DM Sans"/>
                <a:sym typeface="DM Sans"/>
              </a:rPr>
              <a:t>delivering</a:t>
            </a:r>
            <a:r>
              <a:rPr lang="it-IT" sz="1600" dirty="0">
                <a:latin typeface="DM Sans"/>
                <a:ea typeface="DM Sans"/>
                <a:cs typeface="DM Sans"/>
                <a:sym typeface="DM Sans"/>
              </a:rPr>
              <a:t> and </a:t>
            </a:r>
            <a:r>
              <a:rPr lang="it-IT" sz="1600" dirty="0" err="1">
                <a:latin typeface="DM Sans"/>
                <a:ea typeface="DM Sans"/>
                <a:cs typeface="DM Sans"/>
                <a:sym typeface="DM Sans"/>
              </a:rPr>
              <a:t>receiving</a:t>
            </a:r>
            <a:r>
              <a:rPr lang="it-IT" sz="1600" dirty="0">
                <a:latin typeface="DM Sans"/>
                <a:ea typeface="DM Sans"/>
                <a:cs typeface="DM Sans"/>
                <a:sym typeface="DM Sans"/>
              </a:rPr>
              <a:t> training)</a:t>
            </a:r>
          </a:p>
          <a:p>
            <a:pPr marL="457200" indent="-317500">
              <a:buSzPts val="1400"/>
              <a:buFont typeface="DM Sans"/>
              <a:buChar char="●"/>
            </a:pPr>
            <a:r>
              <a:rPr lang="it-IT" sz="1600" dirty="0">
                <a:latin typeface="DM Sans"/>
                <a:ea typeface="DM Sans"/>
                <a:cs typeface="DM Sans"/>
                <a:sym typeface="DM Sans"/>
              </a:rPr>
              <a:t>To </a:t>
            </a:r>
            <a:r>
              <a:rPr lang="it-IT" sz="1600" dirty="0" err="1">
                <a:latin typeface="DM Sans"/>
                <a:ea typeface="DM Sans"/>
                <a:cs typeface="DM Sans"/>
                <a:sym typeface="DM Sans"/>
              </a:rPr>
              <a:t>obtain</a:t>
            </a:r>
            <a:r>
              <a:rPr lang="it-IT" sz="1600" dirty="0">
                <a:latin typeface="DM Sans"/>
                <a:ea typeface="DM Sans"/>
                <a:cs typeface="DM Sans"/>
                <a:sym typeface="DM Sans"/>
              </a:rPr>
              <a:t> </a:t>
            </a:r>
            <a:r>
              <a:rPr lang="it-IT" sz="1600" dirty="0" err="1">
                <a:latin typeface="DM Sans"/>
                <a:ea typeface="DM Sans"/>
                <a:cs typeface="DM Sans"/>
                <a:sym typeface="DM Sans"/>
              </a:rPr>
              <a:t>visibility</a:t>
            </a:r>
            <a:r>
              <a:rPr lang="it-IT" sz="1600" dirty="0">
                <a:latin typeface="DM Sans"/>
                <a:ea typeface="DM Sans"/>
                <a:cs typeface="DM Sans"/>
                <a:sym typeface="DM Sans"/>
              </a:rPr>
              <a:t>, </a:t>
            </a:r>
            <a:r>
              <a:rPr lang="it-IT" sz="1600" dirty="0" err="1">
                <a:latin typeface="DM Sans"/>
                <a:ea typeface="DM Sans"/>
                <a:cs typeface="DM Sans"/>
                <a:sym typeface="DM Sans"/>
              </a:rPr>
              <a:t>at</a:t>
            </a:r>
            <a:r>
              <a:rPr lang="it-IT" sz="1600" dirty="0">
                <a:latin typeface="DM Sans"/>
                <a:ea typeface="DM Sans"/>
                <a:cs typeface="DM Sans"/>
                <a:sym typeface="DM Sans"/>
              </a:rPr>
              <a:t> an EU </a:t>
            </a:r>
            <a:r>
              <a:rPr lang="it-IT" sz="1600" dirty="0" err="1">
                <a:latin typeface="DM Sans"/>
                <a:ea typeface="DM Sans"/>
                <a:cs typeface="DM Sans"/>
                <a:sym typeface="DM Sans"/>
              </a:rPr>
              <a:t>level</a:t>
            </a:r>
            <a:r>
              <a:rPr lang="it-IT" sz="1600" dirty="0">
                <a:latin typeface="DM Sans"/>
                <a:ea typeface="DM Sans"/>
                <a:cs typeface="DM Sans"/>
                <a:sym typeface="DM Sans"/>
              </a:rPr>
              <a:t>, for projects and </a:t>
            </a:r>
            <a:r>
              <a:rPr lang="it-IT" sz="1600" dirty="0" err="1">
                <a:latin typeface="DM Sans"/>
                <a:ea typeface="DM Sans"/>
                <a:cs typeface="DM Sans"/>
                <a:sym typeface="DM Sans"/>
              </a:rPr>
              <a:t>materials</a:t>
            </a:r>
            <a:endParaRPr lang="it-IT" sz="1600" dirty="0">
              <a:latin typeface="DM Sans"/>
              <a:ea typeface="DM Sans"/>
              <a:cs typeface="DM Sans"/>
              <a:sym typeface="DM Sans"/>
            </a:endParaRPr>
          </a:p>
          <a:p>
            <a:pPr marL="457200" lvl="0" indent="-317500" algn="l" rtl="0">
              <a:lnSpc>
                <a:spcPct val="100000"/>
              </a:lnSpc>
              <a:spcBef>
                <a:spcPts val="0"/>
              </a:spcBef>
              <a:spcAft>
                <a:spcPts val="0"/>
              </a:spcAft>
              <a:buSzPts val="1400"/>
              <a:buFont typeface="DM Sans"/>
              <a:buChar char="●"/>
            </a:pPr>
            <a:r>
              <a:rPr lang="it-IT" sz="1600" b="1" dirty="0">
                <a:latin typeface="DM Sans"/>
                <a:ea typeface="DM Sans"/>
                <a:cs typeface="DM Sans"/>
                <a:sym typeface="DM Sans"/>
              </a:rPr>
              <a:t>For some: to </a:t>
            </a:r>
            <a:r>
              <a:rPr lang="it-IT" sz="1600" b="1" dirty="0" err="1">
                <a:latin typeface="DM Sans"/>
                <a:ea typeface="DM Sans"/>
                <a:cs typeface="DM Sans"/>
                <a:sym typeface="DM Sans"/>
              </a:rPr>
              <a:t>become</a:t>
            </a:r>
            <a:r>
              <a:rPr lang="it-IT" sz="1600" b="1" dirty="0">
                <a:latin typeface="DM Sans"/>
                <a:ea typeface="DM Sans"/>
                <a:cs typeface="DM Sans"/>
                <a:sym typeface="DM Sans"/>
              </a:rPr>
              <a:t> a National and </a:t>
            </a:r>
            <a:r>
              <a:rPr lang="it-IT" sz="1600" b="1" dirty="0" err="1">
                <a:latin typeface="DM Sans"/>
                <a:ea typeface="DM Sans"/>
                <a:cs typeface="DM Sans"/>
                <a:sym typeface="DM Sans"/>
              </a:rPr>
              <a:t>Regional</a:t>
            </a:r>
            <a:r>
              <a:rPr lang="it-IT" sz="1600" b="1" dirty="0">
                <a:latin typeface="DM Sans"/>
                <a:ea typeface="DM Sans"/>
                <a:cs typeface="DM Sans"/>
                <a:sym typeface="DM Sans"/>
              </a:rPr>
              <a:t> Hub </a:t>
            </a:r>
          </a:p>
          <a:p>
            <a:pPr marL="0" lvl="0" indent="0" algn="l" rtl="0">
              <a:lnSpc>
                <a:spcPct val="100000"/>
              </a:lnSpc>
              <a:spcBef>
                <a:spcPts val="0"/>
              </a:spcBef>
              <a:spcAft>
                <a:spcPts val="0"/>
              </a:spcAft>
              <a:buNone/>
            </a:pPr>
            <a:endParaRPr dirty="0">
              <a:latin typeface="DM Sans"/>
              <a:ea typeface="DM Sans"/>
              <a:cs typeface="DM Sans"/>
              <a:sym typeface="DM Sans"/>
            </a:endParaRPr>
          </a:p>
        </p:txBody>
      </p:sp>
      <p:pic>
        <p:nvPicPr>
          <p:cNvPr id="166" name="Google Shape;166;p17"/>
          <p:cNvPicPr preferRelativeResize="0"/>
          <p:nvPr/>
        </p:nvPicPr>
        <p:blipFill>
          <a:blip r:embed="rId4">
            <a:alphaModFix/>
          </a:blip>
          <a:stretch>
            <a:fillRect/>
          </a:stretch>
        </p:blipFill>
        <p:spPr>
          <a:xfrm>
            <a:off x="7651650" y="2171525"/>
            <a:ext cx="1391501" cy="2410998"/>
          </a:xfrm>
          <a:prstGeom prst="rect">
            <a:avLst/>
          </a:prstGeom>
          <a:noFill/>
          <a:ln>
            <a:noFill/>
          </a:ln>
        </p:spPr>
      </p:pic>
      <p:pic>
        <p:nvPicPr>
          <p:cNvPr id="167" name="Google Shape;167;p17"/>
          <p:cNvPicPr preferRelativeResize="0"/>
          <p:nvPr/>
        </p:nvPicPr>
        <p:blipFill>
          <a:blip r:embed="rId5">
            <a:alphaModFix/>
          </a:blip>
          <a:stretch>
            <a:fillRect/>
          </a:stretch>
        </p:blipFill>
        <p:spPr>
          <a:xfrm>
            <a:off x="6038975" y="2484325"/>
            <a:ext cx="1885098" cy="20982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9"/>
          <p:cNvSpPr txBox="1">
            <a:spLocks noGrp="1"/>
          </p:cNvSpPr>
          <p:nvPr>
            <p:ph type="title"/>
          </p:nvPr>
        </p:nvSpPr>
        <p:spPr>
          <a:xfrm>
            <a:off x="362975" y="872675"/>
            <a:ext cx="7425950" cy="642600"/>
          </a:xfrm>
          <a:prstGeom prst="rect">
            <a:avLst/>
          </a:prstGeom>
        </p:spPr>
        <p:txBody>
          <a:bodyPr spcFirstLastPara="1" wrap="square" lIns="91425" tIns="91425" rIns="91425" bIns="91425" anchor="t" anchorCtr="0">
            <a:noAutofit/>
          </a:bodyPr>
          <a:lstStyle/>
          <a:p>
            <a:r>
              <a:rPr lang="it-IT" sz="1600" b="1" dirty="0"/>
              <a:t>Partners from: </a:t>
            </a:r>
            <a:r>
              <a:rPr lang="it-IT" sz="1600" b="1" dirty="0" err="1"/>
              <a:t>Belgium</a:t>
            </a:r>
            <a:r>
              <a:rPr lang="it-IT" sz="1600" b="1" dirty="0"/>
              <a:t>, Estonia, </a:t>
            </a:r>
            <a:r>
              <a:rPr lang="it-IT" sz="1600" b="1" dirty="0" err="1"/>
              <a:t>Finland</a:t>
            </a:r>
            <a:r>
              <a:rPr lang="it-IT" sz="1600" b="1" dirty="0"/>
              <a:t>, </a:t>
            </a:r>
            <a:r>
              <a:rPr lang="it-IT" sz="1600" b="1" dirty="0" err="1"/>
              <a:t>Italy</a:t>
            </a:r>
            <a:r>
              <a:rPr lang="it-IT" sz="1600" b="1" dirty="0"/>
              <a:t>, Lithuania, the </a:t>
            </a:r>
            <a:r>
              <a:rPr lang="it-IT" sz="1600" b="1" dirty="0" err="1"/>
              <a:t>Netherland</a:t>
            </a:r>
            <a:r>
              <a:rPr lang="it-IT" sz="1600" b="1" dirty="0"/>
              <a:t>, </a:t>
            </a:r>
            <a:r>
              <a:rPr lang="it-IT" sz="1600" b="1" dirty="0" err="1"/>
              <a:t>Spain</a:t>
            </a:r>
            <a:r>
              <a:rPr lang="it-IT" sz="1600" b="1" dirty="0"/>
              <a:t>, UK </a:t>
            </a:r>
            <a:br>
              <a:rPr lang="it-IT" sz="1600" b="1" dirty="0"/>
            </a:br>
            <a:br>
              <a:rPr lang="it-IT" sz="1600" b="1" dirty="0"/>
            </a:br>
            <a:endParaRPr sz="1600" b="1" dirty="0"/>
          </a:p>
        </p:txBody>
      </p:sp>
      <p:sp>
        <p:nvSpPr>
          <p:cNvPr id="179" name="Google Shape;179;p19"/>
          <p:cNvSpPr txBox="1">
            <a:spLocks noGrp="1"/>
          </p:cNvSpPr>
          <p:nvPr>
            <p:ph type="body" idx="1"/>
          </p:nvPr>
        </p:nvSpPr>
        <p:spPr>
          <a:xfrm>
            <a:off x="282844" y="4219380"/>
            <a:ext cx="7202100" cy="6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sz="900" dirty="0"/>
              <a:t>Views and opinions expressed are however those of the author(s) only and do not necessarily reflect those of the European Union or the Agency. Neither the European Union nor the granting authority can be held responsible for them.</a:t>
            </a:r>
            <a:endParaRPr sz="900" dirty="0"/>
          </a:p>
          <a:p>
            <a:pPr marL="0" lvl="0" indent="0" algn="l" rtl="0">
              <a:spcBef>
                <a:spcPts val="1200"/>
              </a:spcBef>
              <a:spcAft>
                <a:spcPts val="0"/>
              </a:spcAft>
              <a:buClr>
                <a:schemeClr val="dk1"/>
              </a:buClr>
              <a:buSzPts val="1100"/>
              <a:buFont typeface="Arial"/>
              <a:buNone/>
            </a:pPr>
            <a:endParaRPr sz="900" dirty="0"/>
          </a:p>
          <a:p>
            <a:pPr marL="0" lvl="0" indent="0" algn="l" rtl="0">
              <a:spcBef>
                <a:spcPts val="1200"/>
              </a:spcBef>
              <a:spcAft>
                <a:spcPts val="1200"/>
              </a:spcAft>
              <a:buNone/>
            </a:pPr>
            <a:endParaRPr sz="900" dirty="0"/>
          </a:p>
        </p:txBody>
      </p:sp>
      <p:sp>
        <p:nvSpPr>
          <p:cNvPr id="180" name="Google Shape;180;p19"/>
          <p:cNvSpPr txBox="1">
            <a:spLocks noGrp="1"/>
          </p:cNvSpPr>
          <p:nvPr>
            <p:ph type="subTitle" idx="2"/>
          </p:nvPr>
        </p:nvSpPr>
        <p:spPr>
          <a:xfrm rot="-311213">
            <a:off x="363319" y="379350"/>
            <a:ext cx="1443511" cy="283449"/>
          </a:xfrm>
          <a:prstGeom prst="rect">
            <a:avLst/>
          </a:prstGeom>
        </p:spPr>
        <p:txBody>
          <a:bodyPr spcFirstLastPara="1" wrap="square" lIns="91425" tIns="91425" rIns="91425" bIns="91425" anchor="ctr" anchorCtr="0">
            <a:noAutofit/>
          </a:bodyPr>
          <a:lstStyle/>
          <a:p>
            <a:pPr marL="0" lvl="0" indent="0" algn="l" rtl="0">
              <a:spcBef>
                <a:spcPts val="0"/>
              </a:spcBef>
              <a:spcAft>
                <a:spcPts val="1200"/>
              </a:spcAft>
              <a:buSzPts val="688"/>
              <a:buNone/>
            </a:pPr>
            <a:r>
              <a:rPr lang="it" sz="900"/>
              <a:t>ACKNOWLEDGMENTS</a:t>
            </a:r>
            <a:endParaRPr sz="900"/>
          </a:p>
        </p:txBody>
      </p:sp>
      <p:pic>
        <p:nvPicPr>
          <p:cNvPr id="181" name="Google Shape;181;p19"/>
          <p:cNvPicPr preferRelativeResize="0"/>
          <p:nvPr/>
        </p:nvPicPr>
        <p:blipFill>
          <a:blip r:embed="rId3">
            <a:alphaModFix/>
          </a:blip>
          <a:stretch>
            <a:fillRect/>
          </a:stretch>
        </p:blipFill>
        <p:spPr>
          <a:xfrm>
            <a:off x="223183" y="1858402"/>
            <a:ext cx="866950" cy="866950"/>
          </a:xfrm>
          <a:prstGeom prst="rect">
            <a:avLst/>
          </a:prstGeom>
          <a:noFill/>
          <a:ln>
            <a:noFill/>
          </a:ln>
        </p:spPr>
      </p:pic>
      <p:pic>
        <p:nvPicPr>
          <p:cNvPr id="182" name="Google Shape;182;p19"/>
          <p:cNvPicPr preferRelativeResize="0"/>
          <p:nvPr/>
        </p:nvPicPr>
        <p:blipFill>
          <a:blip r:embed="rId4">
            <a:alphaModFix/>
          </a:blip>
          <a:stretch>
            <a:fillRect/>
          </a:stretch>
        </p:blipFill>
        <p:spPr>
          <a:xfrm>
            <a:off x="1298358" y="2062040"/>
            <a:ext cx="1058700" cy="364875"/>
          </a:xfrm>
          <a:prstGeom prst="rect">
            <a:avLst/>
          </a:prstGeom>
          <a:noFill/>
          <a:ln>
            <a:noFill/>
          </a:ln>
        </p:spPr>
      </p:pic>
      <p:pic>
        <p:nvPicPr>
          <p:cNvPr id="183" name="Google Shape;183;p19"/>
          <p:cNvPicPr preferRelativeResize="0"/>
          <p:nvPr/>
        </p:nvPicPr>
        <p:blipFill>
          <a:blip r:embed="rId5">
            <a:alphaModFix/>
          </a:blip>
          <a:stretch>
            <a:fillRect/>
          </a:stretch>
        </p:blipFill>
        <p:spPr>
          <a:xfrm>
            <a:off x="2565283" y="1968590"/>
            <a:ext cx="1430471" cy="493525"/>
          </a:xfrm>
          <a:prstGeom prst="rect">
            <a:avLst/>
          </a:prstGeom>
          <a:noFill/>
          <a:ln>
            <a:noFill/>
          </a:ln>
        </p:spPr>
      </p:pic>
      <p:pic>
        <p:nvPicPr>
          <p:cNvPr id="184" name="Google Shape;184;p19"/>
          <p:cNvPicPr preferRelativeResize="0"/>
          <p:nvPr/>
        </p:nvPicPr>
        <p:blipFill>
          <a:blip r:embed="rId6">
            <a:alphaModFix/>
          </a:blip>
          <a:stretch>
            <a:fillRect/>
          </a:stretch>
        </p:blipFill>
        <p:spPr>
          <a:xfrm>
            <a:off x="4203983" y="1968598"/>
            <a:ext cx="943877" cy="399425"/>
          </a:xfrm>
          <a:prstGeom prst="rect">
            <a:avLst/>
          </a:prstGeom>
          <a:noFill/>
          <a:ln>
            <a:noFill/>
          </a:ln>
        </p:spPr>
      </p:pic>
      <p:pic>
        <p:nvPicPr>
          <p:cNvPr id="185" name="Google Shape;185;p19"/>
          <p:cNvPicPr preferRelativeResize="0"/>
          <p:nvPr/>
        </p:nvPicPr>
        <p:blipFill>
          <a:blip r:embed="rId7">
            <a:alphaModFix/>
          </a:blip>
          <a:stretch>
            <a:fillRect/>
          </a:stretch>
        </p:blipFill>
        <p:spPr>
          <a:xfrm>
            <a:off x="5356083" y="2075554"/>
            <a:ext cx="1091548" cy="185475"/>
          </a:xfrm>
          <a:prstGeom prst="rect">
            <a:avLst/>
          </a:prstGeom>
          <a:noFill/>
          <a:ln>
            <a:noFill/>
          </a:ln>
        </p:spPr>
      </p:pic>
      <p:pic>
        <p:nvPicPr>
          <p:cNvPr id="186" name="Google Shape;186;p19"/>
          <p:cNvPicPr preferRelativeResize="0"/>
          <p:nvPr/>
        </p:nvPicPr>
        <p:blipFill>
          <a:blip r:embed="rId8">
            <a:alphaModFix/>
          </a:blip>
          <a:stretch>
            <a:fillRect/>
          </a:stretch>
        </p:blipFill>
        <p:spPr>
          <a:xfrm>
            <a:off x="6655858" y="1919177"/>
            <a:ext cx="1307124" cy="447549"/>
          </a:xfrm>
          <a:prstGeom prst="rect">
            <a:avLst/>
          </a:prstGeom>
          <a:noFill/>
          <a:ln>
            <a:noFill/>
          </a:ln>
        </p:spPr>
      </p:pic>
      <p:pic>
        <p:nvPicPr>
          <p:cNvPr id="187" name="Google Shape;187;p19"/>
          <p:cNvPicPr preferRelativeResize="0"/>
          <p:nvPr/>
        </p:nvPicPr>
        <p:blipFill>
          <a:blip r:embed="rId9">
            <a:alphaModFix/>
          </a:blip>
          <a:stretch>
            <a:fillRect/>
          </a:stretch>
        </p:blipFill>
        <p:spPr>
          <a:xfrm>
            <a:off x="364275" y="2970390"/>
            <a:ext cx="1058700" cy="273678"/>
          </a:xfrm>
          <a:prstGeom prst="rect">
            <a:avLst/>
          </a:prstGeom>
          <a:noFill/>
          <a:ln>
            <a:noFill/>
          </a:ln>
        </p:spPr>
      </p:pic>
      <p:pic>
        <p:nvPicPr>
          <p:cNvPr id="188" name="Google Shape;188;p19"/>
          <p:cNvPicPr preferRelativeResize="0"/>
          <p:nvPr/>
        </p:nvPicPr>
        <p:blipFill>
          <a:blip r:embed="rId10">
            <a:alphaModFix/>
          </a:blip>
          <a:stretch>
            <a:fillRect/>
          </a:stretch>
        </p:blipFill>
        <p:spPr>
          <a:xfrm>
            <a:off x="1735675" y="2924805"/>
            <a:ext cx="794980" cy="364875"/>
          </a:xfrm>
          <a:prstGeom prst="rect">
            <a:avLst/>
          </a:prstGeom>
          <a:noFill/>
          <a:ln>
            <a:noFill/>
          </a:ln>
        </p:spPr>
      </p:pic>
      <p:pic>
        <p:nvPicPr>
          <p:cNvPr id="189" name="Google Shape;189;p19"/>
          <p:cNvPicPr preferRelativeResize="0"/>
          <p:nvPr/>
        </p:nvPicPr>
        <p:blipFill>
          <a:blip r:embed="rId11">
            <a:alphaModFix/>
          </a:blip>
          <a:stretch>
            <a:fillRect/>
          </a:stretch>
        </p:blipFill>
        <p:spPr>
          <a:xfrm>
            <a:off x="2781778" y="2830027"/>
            <a:ext cx="988032" cy="493500"/>
          </a:xfrm>
          <a:prstGeom prst="rect">
            <a:avLst/>
          </a:prstGeom>
          <a:noFill/>
          <a:ln>
            <a:noFill/>
          </a:ln>
        </p:spPr>
      </p:pic>
      <p:pic>
        <p:nvPicPr>
          <p:cNvPr id="190" name="Google Shape;190;p19"/>
          <p:cNvPicPr preferRelativeResize="0"/>
          <p:nvPr/>
        </p:nvPicPr>
        <p:blipFill>
          <a:blip r:embed="rId12">
            <a:alphaModFix/>
          </a:blip>
          <a:stretch>
            <a:fillRect/>
          </a:stretch>
        </p:blipFill>
        <p:spPr>
          <a:xfrm>
            <a:off x="4020925" y="2877053"/>
            <a:ext cx="794976" cy="399449"/>
          </a:xfrm>
          <a:prstGeom prst="rect">
            <a:avLst/>
          </a:prstGeom>
          <a:noFill/>
          <a:ln>
            <a:noFill/>
          </a:ln>
        </p:spPr>
      </p:pic>
      <p:pic>
        <p:nvPicPr>
          <p:cNvPr id="191" name="Google Shape;191;p19"/>
          <p:cNvPicPr preferRelativeResize="0"/>
          <p:nvPr/>
        </p:nvPicPr>
        <p:blipFill>
          <a:blip r:embed="rId13">
            <a:alphaModFix/>
          </a:blip>
          <a:stretch>
            <a:fillRect/>
          </a:stretch>
        </p:blipFill>
        <p:spPr>
          <a:xfrm>
            <a:off x="5128600" y="2939265"/>
            <a:ext cx="1307124" cy="273675"/>
          </a:xfrm>
          <a:prstGeom prst="rect">
            <a:avLst/>
          </a:prstGeom>
          <a:noFill/>
          <a:ln>
            <a:noFill/>
          </a:ln>
        </p:spPr>
      </p:pic>
      <p:pic>
        <p:nvPicPr>
          <p:cNvPr id="192" name="Google Shape;192;p19"/>
          <p:cNvPicPr preferRelativeResize="0"/>
          <p:nvPr/>
        </p:nvPicPr>
        <p:blipFill>
          <a:blip r:embed="rId14">
            <a:alphaModFix/>
          </a:blip>
          <a:stretch>
            <a:fillRect/>
          </a:stretch>
        </p:blipFill>
        <p:spPr>
          <a:xfrm>
            <a:off x="6748425" y="2907515"/>
            <a:ext cx="816641" cy="399425"/>
          </a:xfrm>
          <a:prstGeom prst="rect">
            <a:avLst/>
          </a:prstGeom>
          <a:noFill/>
          <a:ln>
            <a:noFill/>
          </a:ln>
        </p:spPr>
      </p:pic>
      <p:cxnSp>
        <p:nvCxnSpPr>
          <p:cNvPr id="193" name="Google Shape;193;p19"/>
          <p:cNvCxnSpPr/>
          <p:nvPr/>
        </p:nvCxnSpPr>
        <p:spPr>
          <a:xfrm>
            <a:off x="364281" y="4135805"/>
            <a:ext cx="1887000" cy="0"/>
          </a:xfrm>
          <a:prstGeom prst="straightConnector1">
            <a:avLst/>
          </a:prstGeom>
          <a:noFill/>
          <a:ln w="9525" cap="flat" cmpd="sng">
            <a:solidFill>
              <a:schemeClr val="dk2"/>
            </a:solidFill>
            <a:prstDash val="solid"/>
            <a:round/>
            <a:headEnd type="none" w="med" len="med"/>
            <a:tailEnd type="none" w="med" len="med"/>
          </a:ln>
        </p:spPr>
      </p:cxnSp>
      <p:sp>
        <p:nvSpPr>
          <p:cNvPr id="3" name="CasellaDiTesto 2">
            <a:extLst>
              <a:ext uri="{FF2B5EF4-FFF2-40B4-BE49-F238E27FC236}">
                <a16:creationId xmlns:a16="http://schemas.microsoft.com/office/drawing/2014/main" id="{B36D9D0B-60E1-47E9-8968-4BFCA6518CBB}"/>
              </a:ext>
            </a:extLst>
          </p:cNvPr>
          <p:cNvSpPr txBox="1"/>
          <p:nvPr/>
        </p:nvSpPr>
        <p:spPr>
          <a:xfrm>
            <a:off x="244654" y="3580351"/>
            <a:ext cx="7885793" cy="523220"/>
          </a:xfrm>
          <a:prstGeom prst="rect">
            <a:avLst/>
          </a:prstGeom>
          <a:noFill/>
        </p:spPr>
        <p:txBody>
          <a:bodyPr wrap="square">
            <a:spAutoFit/>
          </a:bodyPr>
          <a:lstStyle/>
          <a:p>
            <a:r>
              <a:rPr lang="it-IT" sz="1400" b="1" dirty="0"/>
              <a:t>National and </a:t>
            </a:r>
            <a:r>
              <a:rPr lang="it-IT" sz="1400" b="1" dirty="0" err="1"/>
              <a:t>Regional</a:t>
            </a:r>
            <a:r>
              <a:rPr lang="it-IT" sz="1400" b="1" dirty="0"/>
              <a:t> Hubs: Bulgaria, France, Portugal, Slovenia, </a:t>
            </a:r>
            <a:r>
              <a:rPr lang="it-IT" sz="1400" b="1" dirty="0" err="1"/>
              <a:t>Turkey</a:t>
            </a:r>
            <a:br>
              <a:rPr lang="it-IT" sz="1400" b="1" dirty="0"/>
            </a:br>
            <a:endParaRPr lang="it-IT"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544</Words>
  <Application>Microsoft Macintosh PowerPoint</Application>
  <PresentationFormat>Presentazione su schermo (16:9)</PresentationFormat>
  <Paragraphs>72</Paragraphs>
  <Slides>11</Slides>
  <Notes>10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11</vt:i4>
      </vt:variant>
    </vt:vector>
  </HeadingPairs>
  <TitlesOfParts>
    <vt:vector size="19" baseType="lpstr">
      <vt:lpstr>DM Serif Display</vt:lpstr>
      <vt:lpstr>Work Sans</vt:lpstr>
      <vt:lpstr>DM Sans</vt:lpstr>
      <vt:lpstr>Calibri</vt:lpstr>
      <vt:lpstr>DM Sans Black</vt:lpstr>
      <vt:lpstr>Arial</vt:lpstr>
      <vt:lpstr>DM Sans Light</vt:lpstr>
      <vt:lpstr>Simple Light</vt:lpstr>
      <vt:lpstr>Presentazione standard di PowerPoint</vt:lpstr>
      <vt:lpstr>What?</vt:lpstr>
      <vt:lpstr>Who?</vt:lpstr>
      <vt:lpstr>Why is it relevant now?</vt:lpstr>
      <vt:lpstr>Main goal</vt:lpstr>
      <vt:lpstr>How?</vt:lpstr>
      <vt:lpstr>Coalesce &amp; Children Universities</vt:lpstr>
      <vt:lpstr>Coalesce &amp; Children Universities</vt:lpstr>
      <vt:lpstr>Partners from: Belgium, Estonia, Finland, Italy, Lithuania, the Netherland, Spain, UK   </vt:lpstr>
      <vt:lpstr>New National and Regional Hubs</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Paola Rodari</cp:lastModifiedBy>
  <cp:revision>10</cp:revision>
  <dcterms:modified xsi:type="dcterms:W3CDTF">2023-11-06T06:44:26Z</dcterms:modified>
</cp:coreProperties>
</file>