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1" r:id="rId5"/>
  </p:sldMasterIdLst>
  <p:notesMasterIdLst>
    <p:notesMasterId r:id="rId19"/>
  </p:notesMasterIdLst>
  <p:handoutMasterIdLst>
    <p:handoutMasterId r:id="rId20"/>
  </p:handoutMasterIdLst>
  <p:sldIdLst>
    <p:sldId id="334" r:id="rId6"/>
    <p:sldId id="336" r:id="rId7"/>
    <p:sldId id="335" r:id="rId8"/>
    <p:sldId id="317" r:id="rId9"/>
    <p:sldId id="319" r:id="rId10"/>
    <p:sldId id="329" r:id="rId11"/>
    <p:sldId id="333" r:id="rId12"/>
    <p:sldId id="328" r:id="rId13"/>
    <p:sldId id="261" r:id="rId14"/>
    <p:sldId id="324" r:id="rId15"/>
    <p:sldId id="332" r:id="rId16"/>
    <p:sldId id="330" r:id="rId17"/>
    <p:sldId id="320" r:id="rId18"/>
  </p:sldIdLst>
  <p:sldSz cx="12192000" cy="6858000"/>
  <p:notesSz cx="6858000" cy="116205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B3E019E4-7172-B24B-BEC5-8F3A464863B8}">
          <p14:sldIdLst>
            <p14:sldId id="334"/>
            <p14:sldId id="336"/>
            <p14:sldId id="335"/>
            <p14:sldId id="317"/>
            <p14:sldId id="319"/>
            <p14:sldId id="329"/>
            <p14:sldId id="333"/>
            <p14:sldId id="328"/>
            <p14:sldId id="261"/>
            <p14:sldId id="324"/>
            <p14:sldId id="332"/>
            <p14:sldId id="330"/>
            <p14:sldId id="32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B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50"/>
    <p:restoredTop sz="94623"/>
  </p:normalViewPr>
  <p:slideViewPr>
    <p:cSldViewPr snapToGrid="0">
      <p:cViewPr varScale="1">
        <p:scale>
          <a:sx n="81" d="100"/>
          <a:sy n="81" d="100"/>
        </p:scale>
        <p:origin x="936"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B339BF2D-6ADD-6642-BD8F-9AA139A16830}"/>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9546765A-AC34-E441-A243-1240FB59F337}"/>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1FE63E84-7AF4-FD4D-AF19-0549193D11AF}" type="datetimeFigureOut">
              <a:rPr lang="fi-FI" smtClean="0"/>
              <a:t>6.11.2023</a:t>
            </a:fld>
            <a:endParaRPr lang="fi-FI"/>
          </a:p>
        </p:txBody>
      </p:sp>
      <p:sp>
        <p:nvSpPr>
          <p:cNvPr id="4" name="Alatunnisteen paikkamerkki 3">
            <a:extLst>
              <a:ext uri="{FF2B5EF4-FFF2-40B4-BE49-F238E27FC236}">
                <a16:creationId xmlns:a16="http://schemas.microsoft.com/office/drawing/2014/main" id="{3C5E6EAD-45AF-2A46-A091-CF1592AA5E03}"/>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79A4E491-751F-4944-905D-8964AF7F5E5A}"/>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3D0235E7-FC2C-B446-B105-9AECB7EC0BD9}" type="slidenum">
              <a:rPr lang="fi-FI" smtClean="0"/>
              <a:t>‹#›</a:t>
            </a:fld>
            <a:endParaRPr lang="fi-FI"/>
          </a:p>
        </p:txBody>
      </p:sp>
    </p:spTree>
    <p:extLst>
      <p:ext uri="{BB962C8B-B14F-4D97-AF65-F5344CB8AC3E}">
        <p14:creationId xmlns:p14="http://schemas.microsoft.com/office/powerpoint/2010/main" val="2454443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179046F-E8EB-0C47-86C7-1FD69868CBF9}" type="datetimeFigureOut">
              <a:rPr lang="fi-FI" smtClean="0"/>
              <a:t>6.11.2023</a:t>
            </a:fld>
            <a:endParaRPr lang="fi-FI"/>
          </a:p>
        </p:txBody>
      </p:sp>
      <p:sp>
        <p:nvSpPr>
          <p:cNvPr id="4" name="Dian kuvan paikkamerkki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0344212-3F84-8F44-8983-D695A965B2A8}" type="slidenum">
              <a:rPr lang="fi-FI" smtClean="0"/>
              <a:t>‹#›</a:t>
            </a:fld>
            <a:endParaRPr lang="fi-FI"/>
          </a:p>
        </p:txBody>
      </p:sp>
    </p:spTree>
    <p:extLst>
      <p:ext uri="{BB962C8B-B14F-4D97-AF65-F5344CB8AC3E}">
        <p14:creationId xmlns:p14="http://schemas.microsoft.com/office/powerpoint/2010/main" val="1146877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40344212-3F84-8F44-8983-D695A965B2A8}" type="slidenum">
              <a:rPr lang="fi-FI" smtClean="0"/>
              <a:t>5</a:t>
            </a:fld>
            <a:endParaRPr lang="fi-FI"/>
          </a:p>
        </p:txBody>
      </p:sp>
    </p:spTree>
    <p:extLst>
      <p:ext uri="{BB962C8B-B14F-4D97-AF65-F5344CB8AC3E}">
        <p14:creationId xmlns:p14="http://schemas.microsoft.com/office/powerpoint/2010/main" val="1428233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d4457ba587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d4457ba587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gd4457ba587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Palkinnot: International </a:t>
            </a:r>
            <a:r>
              <a:rPr lang="fi-FI" dirty="0" err="1"/>
              <a:t>Sustainable</a:t>
            </a:r>
            <a:r>
              <a:rPr lang="fi-FI" dirty="0"/>
              <a:t> Campus Network </a:t>
            </a:r>
            <a:r>
              <a:rPr lang="fi-FI" dirty="0" err="1"/>
              <a:t>Partnership</a:t>
            </a:r>
            <a:r>
              <a:rPr lang="fi-FI" dirty="0"/>
              <a:t> for </a:t>
            </a:r>
            <a:r>
              <a:rPr lang="fi-FI" dirty="0" err="1"/>
              <a:t>Progress</a:t>
            </a:r>
            <a:r>
              <a:rPr lang="fi-FI" dirty="0"/>
              <a:t>, 2020</a:t>
            </a:r>
            <a:br>
              <a:rPr lang="fi-FI" dirty="0"/>
            </a:br>
            <a:r>
              <a:rPr lang="fi-FI" dirty="0"/>
              <a:t>International Green </a:t>
            </a:r>
            <a:r>
              <a:rPr lang="fi-FI" dirty="0" err="1"/>
              <a:t>Gown</a:t>
            </a:r>
            <a:r>
              <a:rPr lang="fi-FI" dirty="0"/>
              <a:t> </a:t>
            </a:r>
            <a:r>
              <a:rPr lang="fi-FI" dirty="0" err="1"/>
              <a:t>Awards</a:t>
            </a:r>
            <a:r>
              <a:rPr lang="fi-FI" dirty="0"/>
              <a:t> </a:t>
            </a:r>
            <a:r>
              <a:rPr lang="fi-FI" dirty="0" err="1"/>
              <a:t>Winner</a:t>
            </a:r>
            <a:r>
              <a:rPr lang="fi-FI" dirty="0"/>
              <a:t> in </a:t>
            </a:r>
            <a:r>
              <a:rPr lang="fi-FI" dirty="0" err="1"/>
              <a:t>Creating</a:t>
            </a:r>
            <a:r>
              <a:rPr lang="fi-FI" dirty="0"/>
              <a:t> </a:t>
            </a:r>
            <a:r>
              <a:rPr lang="fi-FI" dirty="0" err="1"/>
              <a:t>Impact</a:t>
            </a:r>
            <a:r>
              <a:rPr lang="fi-FI" dirty="0"/>
              <a:t> </a:t>
            </a:r>
            <a:r>
              <a:rPr lang="fi-FI" dirty="0" err="1"/>
              <a:t>category</a:t>
            </a:r>
            <a:r>
              <a:rPr lang="fi-FI" dirty="0"/>
              <a:t>, 2021</a:t>
            </a:r>
          </a:p>
          <a:p>
            <a:r>
              <a:rPr lang="fi-FI" dirty="0"/>
              <a:t>Vuoden paras Pikkuyritys Lappeenrannan </a:t>
            </a:r>
            <a:r>
              <a:rPr lang="fi-FI" dirty="0" err="1"/>
              <a:t>Pulpin</a:t>
            </a:r>
            <a:r>
              <a:rPr lang="fi-FI" dirty="0"/>
              <a:t> koulun </a:t>
            </a:r>
            <a:r>
              <a:rPr lang="fi-FI" dirty="0" err="1"/>
              <a:t>Five</a:t>
            </a:r>
            <a:r>
              <a:rPr lang="fi-FI" dirty="0"/>
              <a:t> </a:t>
            </a:r>
            <a:r>
              <a:rPr lang="fi-FI" dirty="0" err="1"/>
              <a:t>Fire</a:t>
            </a:r>
            <a:r>
              <a:rPr lang="fi-FI" dirty="0"/>
              <a:t> 2021</a:t>
            </a:r>
            <a:br>
              <a:rPr lang="fi-FI" dirty="0"/>
            </a:br>
            <a:r>
              <a:rPr lang="fi-FI" dirty="0"/>
              <a:t>Vuoden Pikkuyrittäjät-kummit: Uniorin </a:t>
            </a:r>
            <a:r>
              <a:rPr lang="fi-FI" dirty="0" err="1"/>
              <a:t>LUTra</a:t>
            </a:r>
            <a:r>
              <a:rPr lang="fi-FI" dirty="0"/>
              <a:t>-tiimi 2022 (lappeenrantalaiset luokanopettajat Topias Haarala, Jenni Kainlauri, Miika Miinin ja </a:t>
            </a:r>
            <a:r>
              <a:rPr lang="fi-FI"/>
              <a:t>Mikko Rautiainen)</a:t>
            </a:r>
            <a:endParaRPr lang="fi-FI" dirty="0"/>
          </a:p>
        </p:txBody>
      </p:sp>
      <p:sp>
        <p:nvSpPr>
          <p:cNvPr id="4" name="Slide Number Placeholder 3"/>
          <p:cNvSpPr>
            <a:spLocks noGrp="1"/>
          </p:cNvSpPr>
          <p:nvPr>
            <p:ph type="sldNum" sz="quarter" idx="5"/>
          </p:nvPr>
        </p:nvSpPr>
        <p:spPr/>
        <p:txBody>
          <a:bodyPr/>
          <a:lstStyle/>
          <a:p>
            <a:fld id="{40344212-3F84-8F44-8983-D695A965B2A8}" type="slidenum">
              <a:rPr lang="fi-FI" smtClean="0"/>
              <a:t>11</a:t>
            </a:fld>
            <a:endParaRPr lang="fi-FI"/>
          </a:p>
        </p:txBody>
      </p:sp>
    </p:spTree>
    <p:extLst>
      <p:ext uri="{BB962C8B-B14F-4D97-AF65-F5344CB8AC3E}">
        <p14:creationId xmlns:p14="http://schemas.microsoft.com/office/powerpoint/2010/main" val="3801930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hyperlink" Target="https://youtu.be/PpFawdT8CDE"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 Id="rId5" Type="http://schemas.openxmlformats.org/officeDocument/2006/relationships/image" Target="../media/image25.png"/><Relationship Id="rId4" Type="http://schemas.openxmlformats.org/officeDocument/2006/relationships/image" Target="../media/image24.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 - Always the first slide">
    <p:spTree>
      <p:nvGrpSpPr>
        <p:cNvPr id="1" name=""/>
        <p:cNvGrpSpPr/>
        <p:nvPr/>
      </p:nvGrpSpPr>
      <p:grpSpPr>
        <a:xfrm>
          <a:off x="0" y="0"/>
          <a:ext cx="0" cy="0"/>
          <a:chOff x="0" y="0"/>
          <a:chExt cx="0" cy="0"/>
        </a:xfrm>
      </p:grpSpPr>
      <p:pic>
        <p:nvPicPr>
          <p:cNvPr id="3" name="Kuva 2" descr="Kuva, joka sisältää kohteen kasvi, lehti, saniainen, vihreä&#10;&#10;Kuvaus luotu automaattisesti">
            <a:extLst>
              <a:ext uri="{FF2B5EF4-FFF2-40B4-BE49-F238E27FC236}">
                <a16:creationId xmlns:a16="http://schemas.microsoft.com/office/drawing/2014/main" id="{EE478EF1-487A-BA45-8AA0-A72000AF3478}"/>
              </a:ext>
            </a:extLst>
          </p:cNvPr>
          <p:cNvPicPr>
            <a:picLocks noChangeAspect="1"/>
          </p:cNvPicPr>
          <p:nvPr userDrawn="1"/>
        </p:nvPicPr>
        <p:blipFill>
          <a:blip r:embed="rId2"/>
          <a:stretch>
            <a:fillRect/>
          </a:stretch>
        </p:blipFill>
        <p:spPr>
          <a:xfrm>
            <a:off x="0" y="3175"/>
            <a:ext cx="12192000" cy="6851650"/>
          </a:xfrm>
          <a:prstGeom prst="rect">
            <a:avLst/>
          </a:prstGeom>
        </p:spPr>
      </p:pic>
    </p:spTree>
    <p:extLst>
      <p:ext uri="{BB962C8B-B14F-4D97-AF65-F5344CB8AC3E}">
        <p14:creationId xmlns:p14="http://schemas.microsoft.com/office/powerpoint/2010/main" val="643025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Strategy - 4. Vide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B3343D-5185-4D45-A3D6-9E3C95A14E35}"/>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Kuva 4" descr="Kuva, joka sisältää kohteen piirtäminen&#10;&#10;Kuvaus luotu automaattisesti">
            <a:extLst>
              <a:ext uri="{FF2B5EF4-FFF2-40B4-BE49-F238E27FC236}">
                <a16:creationId xmlns:a16="http://schemas.microsoft.com/office/drawing/2014/main" id="{943B4AF7-0103-E449-83EA-9FBF51A78C3F}"/>
              </a:ext>
            </a:extLst>
          </p:cNvPr>
          <p:cNvPicPr>
            <a:picLocks noChangeAspect="1"/>
          </p:cNvPicPr>
          <p:nvPr userDrawn="1"/>
        </p:nvPicPr>
        <p:blipFill>
          <a:blip r:embed="rId3"/>
          <a:stretch>
            <a:fillRect/>
          </a:stretch>
        </p:blipFill>
        <p:spPr>
          <a:xfrm>
            <a:off x="10672355" y="267650"/>
            <a:ext cx="1065510" cy="468000"/>
          </a:xfrm>
          <a:prstGeom prst="rect">
            <a:avLst/>
          </a:prstGeom>
        </p:spPr>
      </p:pic>
      <p:sp>
        <p:nvSpPr>
          <p:cNvPr id="3" name="Kolmio 2">
            <a:hlinkClick r:id="rId4"/>
            <a:extLst>
              <a:ext uri="{FF2B5EF4-FFF2-40B4-BE49-F238E27FC236}">
                <a16:creationId xmlns:a16="http://schemas.microsoft.com/office/drawing/2014/main" id="{3989AE8B-8D6C-7141-AD79-D8464E456E22}"/>
              </a:ext>
            </a:extLst>
          </p:cNvPr>
          <p:cNvSpPr/>
          <p:nvPr userDrawn="1"/>
        </p:nvSpPr>
        <p:spPr>
          <a:xfrm rot="5400000">
            <a:off x="5737609" y="2612575"/>
            <a:ext cx="1077599" cy="1117794"/>
          </a:xfrm>
          <a:prstGeom prst="triangle">
            <a:avLst/>
          </a:prstGeom>
          <a:solidFill>
            <a:schemeClr val="accent1">
              <a:alpha val="0"/>
            </a:schemeClr>
          </a:solidFill>
          <a:ln w="60325"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riangle 5">
            <a:hlinkClick r:id="rId4"/>
            <a:extLst>
              <a:ext uri="{FF2B5EF4-FFF2-40B4-BE49-F238E27FC236}">
                <a16:creationId xmlns:a16="http://schemas.microsoft.com/office/drawing/2014/main" id="{1B943E4B-4580-644A-928E-75FDE84E85A5}"/>
              </a:ext>
            </a:extLst>
          </p:cNvPr>
          <p:cNvSpPr/>
          <p:nvPr userDrawn="1"/>
        </p:nvSpPr>
        <p:spPr>
          <a:xfrm rot="5400000">
            <a:off x="5751979" y="2605368"/>
            <a:ext cx="1092573" cy="1146361"/>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62623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nd of the Curious">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9ED62816-BB75-CA4E-BC70-2AFA647A1DCF}"/>
              </a:ext>
            </a:extLst>
          </p:cNvPr>
          <p:cNvPicPr>
            <a:picLocks noChangeAspect="1"/>
          </p:cNvPicPr>
          <p:nvPr userDrawn="1"/>
        </p:nvPicPr>
        <p:blipFill>
          <a:blip r:embed="rId2"/>
          <a:srcRect/>
          <a:stretch/>
        </p:blipFill>
        <p:spPr>
          <a:xfrm>
            <a:off x="0" y="0"/>
            <a:ext cx="12192000" cy="6858000"/>
          </a:xfrm>
          <a:prstGeom prst="rect">
            <a:avLst/>
          </a:prstGeom>
        </p:spPr>
      </p:pic>
      <p:pic>
        <p:nvPicPr>
          <p:cNvPr id="8" name="Kuva 7" descr="Kuva, joka sisältää kohteen piirtäminen&#10;&#10;Kuvaus luotu automaattisesti">
            <a:extLst>
              <a:ext uri="{FF2B5EF4-FFF2-40B4-BE49-F238E27FC236}">
                <a16:creationId xmlns:a16="http://schemas.microsoft.com/office/drawing/2014/main" id="{A44B395A-A297-7446-8E8C-77CD1BB56169}"/>
              </a:ext>
            </a:extLst>
          </p:cNvPr>
          <p:cNvPicPr>
            <a:picLocks noChangeAspect="1"/>
          </p:cNvPicPr>
          <p:nvPr userDrawn="1"/>
        </p:nvPicPr>
        <p:blipFill>
          <a:blip r:embed="rId3"/>
          <a:stretch>
            <a:fillRect/>
          </a:stretch>
        </p:blipFill>
        <p:spPr>
          <a:xfrm>
            <a:off x="10672355" y="267650"/>
            <a:ext cx="1065510" cy="468000"/>
          </a:xfrm>
          <a:prstGeom prst="rect">
            <a:avLst/>
          </a:prstGeom>
        </p:spPr>
      </p:pic>
      <p:sp>
        <p:nvSpPr>
          <p:cNvPr id="14" name="Tekstiruutu 13">
            <a:extLst>
              <a:ext uri="{FF2B5EF4-FFF2-40B4-BE49-F238E27FC236}">
                <a16:creationId xmlns:a16="http://schemas.microsoft.com/office/drawing/2014/main" id="{77E1C3E8-BDE9-6A49-85BA-550376CCB48B}"/>
              </a:ext>
            </a:extLst>
          </p:cNvPr>
          <p:cNvSpPr txBox="1"/>
          <p:nvPr userDrawn="1"/>
        </p:nvSpPr>
        <p:spPr>
          <a:xfrm>
            <a:off x="1002241" y="2639367"/>
            <a:ext cx="4899026" cy="2533946"/>
          </a:xfrm>
          <a:prstGeom prst="rect">
            <a:avLst/>
          </a:prstGeom>
          <a:noFill/>
        </p:spPr>
        <p:txBody>
          <a:bodyPr wrap="square" lIns="0" tIns="0" rtlCol="0">
            <a:noAutofit/>
          </a:bodyPr>
          <a:lstStyle/>
          <a:p>
            <a:r>
              <a:rPr lang="fi-FI" sz="1500" baseline="0"/>
              <a:t>The LUT community shares a certain attitude and state of mind. We do things differently. We look at things from unexpected perspectives, we question, and we search for solutions. We fight for a better world.</a:t>
            </a:r>
          </a:p>
          <a:p>
            <a:endParaRPr lang="fi-FI" sz="1500" baseline="0"/>
          </a:p>
          <a:p>
            <a:r>
              <a:rPr lang="fi-FI" sz="1500" baseline="0"/>
              <a:t>We are a community where curious people inspire curious people. Without curiosity, we cannot</a:t>
            </a:r>
            <a:br>
              <a:rPr lang="fi-FI" sz="1500" baseline="0"/>
            </a:br>
            <a:r>
              <a:rPr lang="fi-FI" sz="1500" baseline="0"/>
              <a:t>change the world.</a:t>
            </a:r>
          </a:p>
          <a:p>
            <a:endParaRPr lang="fi-FI" sz="1500" baseline="0"/>
          </a:p>
          <a:p>
            <a:r>
              <a:rPr lang="fi-FI" sz="1500" baseline="0"/>
              <a:t>Our campuses are located in Lappeenranta and Lahti, but our state of mind can be achieved anywhere.</a:t>
            </a:r>
          </a:p>
        </p:txBody>
      </p:sp>
      <p:sp>
        <p:nvSpPr>
          <p:cNvPr id="9" name="Suorakulmio 8">
            <a:extLst>
              <a:ext uri="{FF2B5EF4-FFF2-40B4-BE49-F238E27FC236}">
                <a16:creationId xmlns:a16="http://schemas.microsoft.com/office/drawing/2014/main" id="{7DF7B16A-03B3-E445-AA1F-466F746603EA}"/>
              </a:ext>
            </a:extLst>
          </p:cNvPr>
          <p:cNvSpPr/>
          <p:nvPr userDrawn="1"/>
        </p:nvSpPr>
        <p:spPr>
          <a:xfrm>
            <a:off x="1002242" y="1684687"/>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ekstiruutu 1">
            <a:extLst>
              <a:ext uri="{FF2B5EF4-FFF2-40B4-BE49-F238E27FC236}">
                <a16:creationId xmlns:a16="http://schemas.microsoft.com/office/drawing/2014/main" id="{3863DA70-171B-AD44-8F01-037CDB884300}"/>
              </a:ext>
            </a:extLst>
          </p:cNvPr>
          <p:cNvSpPr txBox="1"/>
          <p:nvPr userDrawn="1"/>
        </p:nvSpPr>
        <p:spPr>
          <a:xfrm>
            <a:off x="880098" y="1836140"/>
            <a:ext cx="5545108" cy="587574"/>
          </a:xfrm>
          <a:prstGeom prst="rect">
            <a:avLst/>
          </a:prstGeom>
          <a:noFill/>
        </p:spPr>
        <p:txBody>
          <a:bodyPr wrap="none" rtlCol="0">
            <a:spAutoFit/>
          </a:bodyPr>
          <a:lstStyle/>
          <a:p>
            <a:r>
              <a:rPr lang="fi-FI" sz="3500" b="1" i="0">
                <a:latin typeface="Arial" panose="020B0604020202020204" pitchFamily="34" charset="0"/>
                <a:cs typeface="Arial" panose="020B0604020202020204" pitchFamily="34" charset="0"/>
              </a:rPr>
              <a:t>LAND OF THE CURIOUS</a:t>
            </a:r>
          </a:p>
        </p:txBody>
      </p:sp>
    </p:spTree>
    <p:extLst>
      <p:ext uri="{BB962C8B-B14F-4D97-AF65-F5344CB8AC3E}">
        <p14:creationId xmlns:p14="http://schemas.microsoft.com/office/powerpoint/2010/main" val="82006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ern - Title and text">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lstStyle/>
          <a:p>
            <a:endParaRPr lang="fi-FI"/>
          </a:p>
        </p:txBody>
      </p:sp>
      <p:sp>
        <p:nvSpPr>
          <p:cNvPr id="5" name="Tekstin paikkamerkki 4">
            <a:extLst>
              <a:ext uri="{FF2B5EF4-FFF2-40B4-BE49-F238E27FC236}">
                <a16:creationId xmlns:a16="http://schemas.microsoft.com/office/drawing/2014/main" id="{95A21BB1-B25C-7A43-8B6D-5C17BBC1B7A7}"/>
              </a:ext>
            </a:extLst>
          </p:cNvPr>
          <p:cNvSpPr>
            <a:spLocks noGrp="1"/>
          </p:cNvSpPr>
          <p:nvPr>
            <p:ph type="body" sz="quarter" idx="11"/>
          </p:nvPr>
        </p:nvSpPr>
        <p:spPr>
          <a:xfrm>
            <a:off x="1774825" y="1529802"/>
            <a:ext cx="3492500" cy="220663"/>
          </a:xfrm>
        </p:spPr>
        <p:txBody>
          <a:bodyPr lIns="0" bIns="0" anchor="b" anchorCtr="0">
            <a:noAutofit/>
          </a:bodyPr>
          <a:lstStyle>
            <a:lvl1pPr marL="0" indent="0">
              <a:buFontTx/>
              <a:buNone/>
              <a:defRPr sz="1200" b="0"/>
            </a:lvl1pPr>
          </a:lstStyle>
          <a:p>
            <a:pPr lvl="0"/>
            <a:endParaRPr lang="fi-FI"/>
          </a:p>
        </p:txBody>
      </p:sp>
      <p:sp>
        <p:nvSpPr>
          <p:cNvPr id="3" name="Text Placeholder 2">
            <a:extLst>
              <a:ext uri="{FF2B5EF4-FFF2-40B4-BE49-F238E27FC236}">
                <a16:creationId xmlns:a16="http://schemas.microsoft.com/office/drawing/2014/main" id="{1CD056A9-0314-3442-AA1C-39475A47F480}"/>
              </a:ext>
            </a:extLst>
          </p:cNvPr>
          <p:cNvSpPr>
            <a:spLocks noGrp="1"/>
          </p:cNvSpPr>
          <p:nvPr>
            <p:ph type="body" sz="quarter" idx="12"/>
          </p:nvPr>
        </p:nvSpPr>
        <p:spPr>
          <a:xfrm>
            <a:off x="1702526" y="2524139"/>
            <a:ext cx="9710105" cy="36479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238582490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Juniper - Title and text">
    <p:spTree>
      <p:nvGrpSpPr>
        <p:cNvPr id="1" name=""/>
        <p:cNvGrpSpPr/>
        <p:nvPr/>
      </p:nvGrpSpPr>
      <p:grpSpPr>
        <a:xfrm>
          <a:off x="0" y="0"/>
          <a:ext cx="0" cy="0"/>
          <a:chOff x="0" y="0"/>
          <a:chExt cx="0" cy="0"/>
        </a:xfrm>
      </p:grpSpPr>
      <p:pic>
        <p:nvPicPr>
          <p:cNvPr id="5" name="Kuva 4" descr="Kuva, joka sisältää kohteen istuminen, musta, kukka, maljakko&#10;&#10;Kuvaus luotu automaattisesti">
            <a:extLst>
              <a:ext uri="{FF2B5EF4-FFF2-40B4-BE49-F238E27FC236}">
                <a16:creationId xmlns:a16="http://schemas.microsoft.com/office/drawing/2014/main" id="{257891E5-E585-AE47-A825-164A41F4A27D}"/>
              </a:ext>
            </a:extLst>
          </p:cNvPr>
          <p:cNvPicPr>
            <a:picLocks noChangeAspect="1"/>
          </p:cNvPicPr>
          <p:nvPr userDrawn="1"/>
        </p:nvPicPr>
        <p:blipFill>
          <a:blip r:embed="rId2"/>
          <a:stretch>
            <a:fillRect/>
          </a:stretch>
        </p:blipFill>
        <p:spPr>
          <a:xfrm>
            <a:off x="0" y="6350"/>
            <a:ext cx="12192000" cy="6851650"/>
          </a:xfrm>
          <a:prstGeom prst="rect">
            <a:avLst/>
          </a:prstGeom>
        </p:spPr>
      </p:pic>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lstStyle/>
          <a:p>
            <a:endParaRPr lang="fi-FI"/>
          </a:p>
        </p:txBody>
      </p:sp>
      <p:pic>
        <p:nvPicPr>
          <p:cNvPr id="6" name="Kuva 5" descr="Kuva, joka sisältää kohteen piirtäminen&#10;&#10;Kuvaus luotu automaattisesti">
            <a:extLst>
              <a:ext uri="{FF2B5EF4-FFF2-40B4-BE49-F238E27FC236}">
                <a16:creationId xmlns:a16="http://schemas.microsoft.com/office/drawing/2014/main" id="{C037CC56-6CC1-BD4A-AC03-D6D6FB883E0A}"/>
              </a:ext>
            </a:extLst>
          </p:cNvPr>
          <p:cNvPicPr>
            <a:picLocks noChangeAspect="1"/>
          </p:cNvPicPr>
          <p:nvPr userDrawn="1"/>
        </p:nvPicPr>
        <p:blipFill>
          <a:blip r:embed="rId3"/>
          <a:stretch>
            <a:fillRect/>
          </a:stretch>
        </p:blipFill>
        <p:spPr>
          <a:xfrm>
            <a:off x="10672355" y="267650"/>
            <a:ext cx="1065510" cy="468000"/>
          </a:xfrm>
          <a:prstGeom prst="rect">
            <a:avLst/>
          </a:prstGeom>
        </p:spPr>
      </p:pic>
      <p:sp>
        <p:nvSpPr>
          <p:cNvPr id="8" name="Suorakulmio 7">
            <a:extLst>
              <a:ext uri="{FF2B5EF4-FFF2-40B4-BE49-F238E27FC236}">
                <a16:creationId xmlns:a16="http://schemas.microsoft.com/office/drawing/2014/main" id="{4C6EE2D3-6EC4-AD49-8E2D-C0624EF515D5}"/>
              </a:ext>
            </a:extLst>
          </p:cNvPr>
          <p:cNvSpPr/>
          <p:nvPr userDrawn="1"/>
        </p:nvSpPr>
        <p:spPr>
          <a:xfrm>
            <a:off x="1012073" y="1606250"/>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kstin paikkamerkki 4">
            <a:extLst>
              <a:ext uri="{FF2B5EF4-FFF2-40B4-BE49-F238E27FC236}">
                <a16:creationId xmlns:a16="http://schemas.microsoft.com/office/drawing/2014/main" id="{EE266DDD-EE87-BA4E-82B5-5BC073C305F5}"/>
              </a:ext>
            </a:extLst>
          </p:cNvPr>
          <p:cNvSpPr>
            <a:spLocks noGrp="1"/>
          </p:cNvSpPr>
          <p:nvPr>
            <p:ph type="body" sz="quarter" idx="11"/>
          </p:nvPr>
        </p:nvSpPr>
        <p:spPr>
          <a:xfrm>
            <a:off x="1774825" y="1529802"/>
            <a:ext cx="3492500" cy="220663"/>
          </a:xfrm>
        </p:spPr>
        <p:txBody>
          <a:bodyPr lIns="0" bIns="0" anchor="b" anchorCtr="0">
            <a:noAutofit/>
          </a:bodyPr>
          <a:lstStyle>
            <a:lvl1pPr marL="0" indent="0">
              <a:buFontTx/>
              <a:buNone/>
              <a:defRPr sz="1200" b="0"/>
            </a:lvl1pPr>
          </a:lstStyle>
          <a:p>
            <a:pPr lvl="0"/>
            <a:endParaRPr lang="fi-FI"/>
          </a:p>
        </p:txBody>
      </p:sp>
      <p:sp>
        <p:nvSpPr>
          <p:cNvPr id="10" name="Text Placeholder 2">
            <a:extLst>
              <a:ext uri="{FF2B5EF4-FFF2-40B4-BE49-F238E27FC236}">
                <a16:creationId xmlns:a16="http://schemas.microsoft.com/office/drawing/2014/main" id="{8ED8EEE9-FB68-F644-AF1D-0068CA9BD318}"/>
              </a:ext>
            </a:extLst>
          </p:cNvPr>
          <p:cNvSpPr>
            <a:spLocks noGrp="1"/>
          </p:cNvSpPr>
          <p:nvPr>
            <p:ph type="body" sz="quarter" idx="12"/>
          </p:nvPr>
        </p:nvSpPr>
        <p:spPr>
          <a:xfrm>
            <a:off x="1702526" y="2524139"/>
            <a:ext cx="9710105" cy="36479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489714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ew - Title and text">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57891E5-E585-AE47-A825-164A41F4A27D}"/>
              </a:ext>
            </a:extLst>
          </p:cNvPr>
          <p:cNvPicPr>
            <a:picLocks noChangeAspect="1"/>
          </p:cNvPicPr>
          <p:nvPr userDrawn="1"/>
        </p:nvPicPr>
        <p:blipFill>
          <a:blip r:embed="rId2"/>
          <a:srcRect/>
          <a:stretch/>
        </p:blipFill>
        <p:spPr>
          <a:xfrm>
            <a:off x="0" y="6350"/>
            <a:ext cx="12192000" cy="6851650"/>
          </a:xfrm>
          <a:prstGeom prst="rect">
            <a:avLst/>
          </a:prstGeom>
        </p:spPr>
      </p:pic>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lstStyle/>
          <a:p>
            <a:endParaRPr lang="fi-FI"/>
          </a:p>
        </p:txBody>
      </p:sp>
      <p:pic>
        <p:nvPicPr>
          <p:cNvPr id="6" name="Kuva 5" descr="Kuva, joka sisältää kohteen piirtäminen&#10;&#10;Kuvaus luotu automaattisesti">
            <a:extLst>
              <a:ext uri="{FF2B5EF4-FFF2-40B4-BE49-F238E27FC236}">
                <a16:creationId xmlns:a16="http://schemas.microsoft.com/office/drawing/2014/main" id="{C037CC56-6CC1-BD4A-AC03-D6D6FB883E0A}"/>
              </a:ext>
            </a:extLst>
          </p:cNvPr>
          <p:cNvPicPr>
            <a:picLocks noChangeAspect="1"/>
          </p:cNvPicPr>
          <p:nvPr userDrawn="1"/>
        </p:nvPicPr>
        <p:blipFill>
          <a:blip r:embed="rId3"/>
          <a:stretch>
            <a:fillRect/>
          </a:stretch>
        </p:blipFill>
        <p:spPr>
          <a:xfrm>
            <a:off x="10672355" y="267650"/>
            <a:ext cx="1065510" cy="468000"/>
          </a:xfrm>
          <a:prstGeom prst="rect">
            <a:avLst/>
          </a:prstGeom>
        </p:spPr>
      </p:pic>
      <p:sp>
        <p:nvSpPr>
          <p:cNvPr id="8" name="Suorakulmio 7">
            <a:extLst>
              <a:ext uri="{FF2B5EF4-FFF2-40B4-BE49-F238E27FC236}">
                <a16:creationId xmlns:a16="http://schemas.microsoft.com/office/drawing/2014/main" id="{4C6EE2D3-6EC4-AD49-8E2D-C0624EF515D5}"/>
              </a:ext>
            </a:extLst>
          </p:cNvPr>
          <p:cNvSpPr/>
          <p:nvPr userDrawn="1"/>
        </p:nvSpPr>
        <p:spPr>
          <a:xfrm>
            <a:off x="1012073" y="1606250"/>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ekstin paikkamerkki 4">
            <a:extLst>
              <a:ext uri="{FF2B5EF4-FFF2-40B4-BE49-F238E27FC236}">
                <a16:creationId xmlns:a16="http://schemas.microsoft.com/office/drawing/2014/main" id="{B52D216F-BA7C-EE41-BB3E-C83EC6D6C43D}"/>
              </a:ext>
            </a:extLst>
          </p:cNvPr>
          <p:cNvSpPr>
            <a:spLocks noGrp="1"/>
          </p:cNvSpPr>
          <p:nvPr>
            <p:ph type="body" sz="quarter" idx="11"/>
          </p:nvPr>
        </p:nvSpPr>
        <p:spPr>
          <a:xfrm>
            <a:off x="1774825" y="1529802"/>
            <a:ext cx="3492500" cy="220663"/>
          </a:xfrm>
        </p:spPr>
        <p:txBody>
          <a:bodyPr lIns="0" bIns="0" anchor="b" anchorCtr="0">
            <a:noAutofit/>
          </a:bodyPr>
          <a:lstStyle>
            <a:lvl1pPr marL="0" indent="0">
              <a:buFontTx/>
              <a:buNone/>
              <a:defRPr sz="1200" b="0"/>
            </a:lvl1pPr>
          </a:lstStyle>
          <a:p>
            <a:pPr lvl="0"/>
            <a:endParaRPr lang="fi-FI"/>
          </a:p>
        </p:txBody>
      </p:sp>
      <p:sp>
        <p:nvSpPr>
          <p:cNvPr id="9" name="Text Placeholder 2">
            <a:extLst>
              <a:ext uri="{FF2B5EF4-FFF2-40B4-BE49-F238E27FC236}">
                <a16:creationId xmlns:a16="http://schemas.microsoft.com/office/drawing/2014/main" id="{6C23EAA9-3958-9D4F-A785-F6DC001DAB2E}"/>
              </a:ext>
            </a:extLst>
          </p:cNvPr>
          <p:cNvSpPr>
            <a:spLocks noGrp="1"/>
          </p:cNvSpPr>
          <p:nvPr>
            <p:ph type="body" sz="quarter" idx="12"/>
          </p:nvPr>
        </p:nvSpPr>
        <p:spPr>
          <a:xfrm>
            <a:off x="1702526" y="2524139"/>
            <a:ext cx="9710105" cy="36479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613073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ine - Title and text">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57891E5-E585-AE47-A825-164A41F4A27D}"/>
              </a:ext>
            </a:extLst>
          </p:cNvPr>
          <p:cNvPicPr>
            <a:picLocks noChangeAspect="1"/>
          </p:cNvPicPr>
          <p:nvPr userDrawn="1"/>
        </p:nvPicPr>
        <p:blipFill>
          <a:blip r:embed="rId2"/>
          <a:srcRect/>
          <a:stretch/>
        </p:blipFill>
        <p:spPr>
          <a:xfrm>
            <a:off x="0" y="6350"/>
            <a:ext cx="12192000" cy="6851650"/>
          </a:xfrm>
          <a:prstGeom prst="rect">
            <a:avLst/>
          </a:prstGeom>
        </p:spPr>
      </p:pic>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lstStyle/>
          <a:p>
            <a:endParaRPr lang="fi-FI"/>
          </a:p>
        </p:txBody>
      </p:sp>
      <p:pic>
        <p:nvPicPr>
          <p:cNvPr id="6" name="Kuva 5" descr="Kuva, joka sisältää kohteen piirtäminen&#10;&#10;Kuvaus luotu automaattisesti">
            <a:extLst>
              <a:ext uri="{FF2B5EF4-FFF2-40B4-BE49-F238E27FC236}">
                <a16:creationId xmlns:a16="http://schemas.microsoft.com/office/drawing/2014/main" id="{C037CC56-6CC1-BD4A-AC03-D6D6FB883E0A}"/>
              </a:ext>
            </a:extLst>
          </p:cNvPr>
          <p:cNvPicPr>
            <a:picLocks noChangeAspect="1"/>
          </p:cNvPicPr>
          <p:nvPr userDrawn="1"/>
        </p:nvPicPr>
        <p:blipFill>
          <a:blip r:embed="rId3"/>
          <a:stretch>
            <a:fillRect/>
          </a:stretch>
        </p:blipFill>
        <p:spPr>
          <a:xfrm>
            <a:off x="10672355" y="267650"/>
            <a:ext cx="1065510" cy="468000"/>
          </a:xfrm>
          <a:prstGeom prst="rect">
            <a:avLst/>
          </a:prstGeom>
        </p:spPr>
      </p:pic>
      <p:sp>
        <p:nvSpPr>
          <p:cNvPr id="8" name="Suorakulmio 7">
            <a:extLst>
              <a:ext uri="{FF2B5EF4-FFF2-40B4-BE49-F238E27FC236}">
                <a16:creationId xmlns:a16="http://schemas.microsoft.com/office/drawing/2014/main" id="{4C6EE2D3-6EC4-AD49-8E2D-C0624EF515D5}"/>
              </a:ext>
            </a:extLst>
          </p:cNvPr>
          <p:cNvSpPr/>
          <p:nvPr userDrawn="1"/>
        </p:nvSpPr>
        <p:spPr>
          <a:xfrm>
            <a:off x="1012073" y="1606250"/>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ekstin paikkamerkki 4">
            <a:extLst>
              <a:ext uri="{FF2B5EF4-FFF2-40B4-BE49-F238E27FC236}">
                <a16:creationId xmlns:a16="http://schemas.microsoft.com/office/drawing/2014/main" id="{37DF8444-4F91-B642-8181-A6F156123EDA}"/>
              </a:ext>
            </a:extLst>
          </p:cNvPr>
          <p:cNvSpPr>
            <a:spLocks noGrp="1"/>
          </p:cNvSpPr>
          <p:nvPr>
            <p:ph type="body" sz="quarter" idx="11"/>
          </p:nvPr>
        </p:nvSpPr>
        <p:spPr>
          <a:xfrm>
            <a:off x="1774825" y="1529802"/>
            <a:ext cx="3492500" cy="220663"/>
          </a:xfrm>
        </p:spPr>
        <p:txBody>
          <a:bodyPr lIns="0" bIns="0" anchor="b" anchorCtr="0">
            <a:noAutofit/>
          </a:bodyPr>
          <a:lstStyle>
            <a:lvl1pPr marL="0" indent="0">
              <a:buFontTx/>
              <a:buNone/>
              <a:defRPr sz="1200" b="0"/>
            </a:lvl1pPr>
          </a:lstStyle>
          <a:p>
            <a:pPr lvl="0"/>
            <a:endParaRPr lang="fi-FI"/>
          </a:p>
        </p:txBody>
      </p:sp>
      <p:sp>
        <p:nvSpPr>
          <p:cNvPr id="9" name="Text Placeholder 2">
            <a:extLst>
              <a:ext uri="{FF2B5EF4-FFF2-40B4-BE49-F238E27FC236}">
                <a16:creationId xmlns:a16="http://schemas.microsoft.com/office/drawing/2014/main" id="{E0A766A0-DAD7-444C-935F-55B95627730F}"/>
              </a:ext>
            </a:extLst>
          </p:cNvPr>
          <p:cNvSpPr>
            <a:spLocks noGrp="1"/>
          </p:cNvSpPr>
          <p:nvPr>
            <p:ph type="body" sz="quarter" idx="12"/>
          </p:nvPr>
        </p:nvSpPr>
        <p:spPr>
          <a:xfrm>
            <a:off x="1702526" y="2524139"/>
            <a:ext cx="9710105" cy="36479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133541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wberry - Title and text">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57891E5-E585-AE47-A825-164A41F4A27D}"/>
              </a:ext>
            </a:extLst>
          </p:cNvPr>
          <p:cNvPicPr>
            <a:picLocks noChangeAspect="1"/>
          </p:cNvPicPr>
          <p:nvPr userDrawn="1"/>
        </p:nvPicPr>
        <p:blipFill>
          <a:blip r:embed="rId2"/>
          <a:srcRect/>
          <a:stretch/>
        </p:blipFill>
        <p:spPr>
          <a:xfrm>
            <a:off x="0" y="12443"/>
            <a:ext cx="12192000" cy="6851650"/>
          </a:xfrm>
          <a:prstGeom prst="rect">
            <a:avLst/>
          </a:prstGeom>
        </p:spPr>
      </p:pic>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lstStyle/>
          <a:p>
            <a:endParaRPr lang="fi-FI"/>
          </a:p>
        </p:txBody>
      </p:sp>
      <p:pic>
        <p:nvPicPr>
          <p:cNvPr id="6" name="Kuva 5" descr="Kuva, joka sisältää kohteen piirtäminen&#10;&#10;Kuvaus luotu automaattisesti">
            <a:extLst>
              <a:ext uri="{FF2B5EF4-FFF2-40B4-BE49-F238E27FC236}">
                <a16:creationId xmlns:a16="http://schemas.microsoft.com/office/drawing/2014/main" id="{C037CC56-6CC1-BD4A-AC03-D6D6FB883E0A}"/>
              </a:ext>
            </a:extLst>
          </p:cNvPr>
          <p:cNvPicPr>
            <a:picLocks noChangeAspect="1"/>
          </p:cNvPicPr>
          <p:nvPr userDrawn="1"/>
        </p:nvPicPr>
        <p:blipFill>
          <a:blip r:embed="rId3"/>
          <a:stretch>
            <a:fillRect/>
          </a:stretch>
        </p:blipFill>
        <p:spPr>
          <a:xfrm>
            <a:off x="10672355" y="267650"/>
            <a:ext cx="1065510" cy="468000"/>
          </a:xfrm>
          <a:prstGeom prst="rect">
            <a:avLst/>
          </a:prstGeom>
        </p:spPr>
      </p:pic>
      <p:sp>
        <p:nvSpPr>
          <p:cNvPr id="8" name="Suorakulmio 7">
            <a:extLst>
              <a:ext uri="{FF2B5EF4-FFF2-40B4-BE49-F238E27FC236}">
                <a16:creationId xmlns:a16="http://schemas.microsoft.com/office/drawing/2014/main" id="{4C6EE2D3-6EC4-AD49-8E2D-C0624EF515D5}"/>
              </a:ext>
            </a:extLst>
          </p:cNvPr>
          <p:cNvSpPr/>
          <p:nvPr userDrawn="1"/>
        </p:nvSpPr>
        <p:spPr>
          <a:xfrm>
            <a:off x="1012073" y="1606250"/>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ekstin paikkamerkki 4">
            <a:extLst>
              <a:ext uri="{FF2B5EF4-FFF2-40B4-BE49-F238E27FC236}">
                <a16:creationId xmlns:a16="http://schemas.microsoft.com/office/drawing/2014/main" id="{9D5F0A50-2C78-DD4F-9B61-C77BABD8C042}"/>
              </a:ext>
            </a:extLst>
          </p:cNvPr>
          <p:cNvSpPr>
            <a:spLocks noGrp="1"/>
          </p:cNvSpPr>
          <p:nvPr>
            <p:ph type="body" sz="quarter" idx="11"/>
          </p:nvPr>
        </p:nvSpPr>
        <p:spPr>
          <a:xfrm>
            <a:off x="1774825" y="1529802"/>
            <a:ext cx="3492500" cy="220663"/>
          </a:xfrm>
        </p:spPr>
        <p:txBody>
          <a:bodyPr lIns="0" bIns="0" anchor="b" anchorCtr="0">
            <a:noAutofit/>
          </a:bodyPr>
          <a:lstStyle>
            <a:lvl1pPr marL="0" indent="0">
              <a:buFontTx/>
              <a:buNone/>
              <a:defRPr sz="1200" b="0"/>
            </a:lvl1pPr>
          </a:lstStyle>
          <a:p>
            <a:pPr lvl="0"/>
            <a:endParaRPr lang="fi-FI"/>
          </a:p>
        </p:txBody>
      </p:sp>
      <p:sp>
        <p:nvSpPr>
          <p:cNvPr id="9" name="Text Placeholder 2">
            <a:extLst>
              <a:ext uri="{FF2B5EF4-FFF2-40B4-BE49-F238E27FC236}">
                <a16:creationId xmlns:a16="http://schemas.microsoft.com/office/drawing/2014/main" id="{8EB9318D-5A03-6842-9412-840709EDDB49}"/>
              </a:ext>
            </a:extLst>
          </p:cNvPr>
          <p:cNvSpPr>
            <a:spLocks noGrp="1"/>
          </p:cNvSpPr>
          <p:nvPr>
            <p:ph type="body" sz="quarter" idx="12"/>
          </p:nvPr>
        </p:nvSpPr>
        <p:spPr>
          <a:xfrm>
            <a:off x="1702526" y="2524139"/>
            <a:ext cx="9710105" cy="36479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546525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break">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63E617-64D6-EC40-9329-D969D96E9785}"/>
              </a:ext>
            </a:extLst>
          </p:cNvPr>
          <p:cNvSpPr>
            <a:spLocks noGrp="1"/>
          </p:cNvSpPr>
          <p:nvPr>
            <p:ph type="ctrTitle"/>
          </p:nvPr>
        </p:nvSpPr>
        <p:spPr>
          <a:xfrm>
            <a:off x="902770" y="4733751"/>
            <a:ext cx="9601200" cy="712615"/>
          </a:xfrm>
        </p:spPr>
        <p:txBody>
          <a:bodyPr wrap="none" anchor="t" anchorCtr="0">
            <a:noAutofit/>
          </a:bodyPr>
          <a:lstStyle>
            <a:lvl1pPr algn="l">
              <a:defRPr sz="6000"/>
            </a:lvl1pPr>
          </a:lstStyle>
          <a:p>
            <a:endParaRPr lang="fi-FI"/>
          </a:p>
        </p:txBody>
      </p:sp>
      <p:sp>
        <p:nvSpPr>
          <p:cNvPr id="3" name="Alaotsikko 2">
            <a:extLst>
              <a:ext uri="{FF2B5EF4-FFF2-40B4-BE49-F238E27FC236}">
                <a16:creationId xmlns:a16="http://schemas.microsoft.com/office/drawing/2014/main" id="{D0C07929-F6C2-BC40-BF90-D0A792EC8B4B}"/>
              </a:ext>
            </a:extLst>
          </p:cNvPr>
          <p:cNvSpPr>
            <a:spLocks noGrp="1"/>
          </p:cNvSpPr>
          <p:nvPr>
            <p:ph type="subTitle" idx="1"/>
          </p:nvPr>
        </p:nvSpPr>
        <p:spPr>
          <a:xfrm>
            <a:off x="935426" y="5565645"/>
            <a:ext cx="9601200" cy="413908"/>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i-FI"/>
          </a:p>
        </p:txBody>
      </p:sp>
      <p:sp>
        <p:nvSpPr>
          <p:cNvPr id="9" name="Suorakulmio 8">
            <a:extLst>
              <a:ext uri="{FF2B5EF4-FFF2-40B4-BE49-F238E27FC236}">
                <a16:creationId xmlns:a16="http://schemas.microsoft.com/office/drawing/2014/main" id="{43F0461C-FF74-D546-959D-DC63A29E5E38}"/>
              </a:ext>
            </a:extLst>
          </p:cNvPr>
          <p:cNvSpPr/>
          <p:nvPr userDrawn="1"/>
        </p:nvSpPr>
        <p:spPr>
          <a:xfrm>
            <a:off x="1012406" y="4454656"/>
            <a:ext cx="654118" cy="146304"/>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Kuvan paikkamerkki 2">
            <a:extLst>
              <a:ext uri="{FF2B5EF4-FFF2-40B4-BE49-F238E27FC236}">
                <a16:creationId xmlns:a16="http://schemas.microsoft.com/office/drawing/2014/main" id="{15B804CA-6A49-3544-9B22-05109DB84DCA}"/>
              </a:ext>
            </a:extLst>
          </p:cNvPr>
          <p:cNvSpPr>
            <a:spLocks noGrp="1"/>
          </p:cNvSpPr>
          <p:nvPr>
            <p:ph type="pic" idx="10"/>
          </p:nvPr>
        </p:nvSpPr>
        <p:spPr>
          <a:xfrm>
            <a:off x="0" y="1"/>
            <a:ext cx="12192000" cy="38796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pic>
        <p:nvPicPr>
          <p:cNvPr id="12" name="Kuva 11" descr="Kuva, joka sisältää kohteen piirtäminen&#10;&#10;Kuvaus luotu automaattisesti">
            <a:extLst>
              <a:ext uri="{FF2B5EF4-FFF2-40B4-BE49-F238E27FC236}">
                <a16:creationId xmlns:a16="http://schemas.microsoft.com/office/drawing/2014/main" id="{05C49B9F-25DE-6141-9DA3-DE04A8521AB3}"/>
              </a:ext>
            </a:extLst>
          </p:cNvPr>
          <p:cNvPicPr>
            <a:picLocks noChangeAspect="1"/>
          </p:cNvPicPr>
          <p:nvPr userDrawn="1"/>
        </p:nvPicPr>
        <p:blipFill>
          <a:blip r:embed="rId2"/>
          <a:stretch>
            <a:fillRect/>
          </a:stretch>
        </p:blipFill>
        <p:spPr>
          <a:xfrm>
            <a:off x="10672355" y="267650"/>
            <a:ext cx="1065510" cy="468000"/>
          </a:xfrm>
          <a:prstGeom prst="rect">
            <a:avLst/>
          </a:prstGeom>
        </p:spPr>
      </p:pic>
    </p:spTree>
    <p:extLst>
      <p:ext uri="{BB962C8B-B14F-4D97-AF65-F5344CB8AC3E}">
        <p14:creationId xmlns:p14="http://schemas.microsoft.com/office/powerpoint/2010/main" val="184309996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icture and text box">
    <p:bg>
      <p:bgRef idx="1001">
        <a:schemeClr val="bg1"/>
      </p:bgRef>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07054270-04AF-5B45-90A5-7758E8027E64}"/>
              </a:ext>
            </a:extLst>
          </p:cNvPr>
          <p:cNvSpPr>
            <a:spLocks noGrp="1"/>
          </p:cNvSpPr>
          <p:nvPr>
            <p:ph type="pic" sz="quarter" idx="11"/>
          </p:nvPr>
        </p:nvSpPr>
        <p:spPr>
          <a:xfrm>
            <a:off x="0" y="0"/>
            <a:ext cx="12192000" cy="6858000"/>
          </a:xfrm>
          <a:solidFill>
            <a:schemeClr val="bg1">
              <a:lumMod val="75000"/>
              <a:lumOff val="25000"/>
            </a:schemeClr>
          </a:solidFill>
        </p:spPr>
        <p:txBody>
          <a:bodyPr/>
          <a:lstStyle>
            <a:lvl1pPr marL="0" indent="0">
              <a:buNone/>
              <a:defRPr/>
            </a:lvl1pPr>
          </a:lstStyle>
          <a:p>
            <a:endParaRPr lang="fi-FI"/>
          </a:p>
        </p:txBody>
      </p:sp>
      <p:pic>
        <p:nvPicPr>
          <p:cNvPr id="8" name="Kuva 7" descr="Kuva, joka sisältää kohteen piirtäminen&#10;&#10;Kuvaus luotu automaattisesti">
            <a:extLst>
              <a:ext uri="{FF2B5EF4-FFF2-40B4-BE49-F238E27FC236}">
                <a16:creationId xmlns:a16="http://schemas.microsoft.com/office/drawing/2014/main" id="{B5121B37-9D23-8B4D-BA4A-4F4960F1D823}"/>
              </a:ext>
            </a:extLst>
          </p:cNvPr>
          <p:cNvPicPr>
            <a:picLocks noChangeAspect="1"/>
          </p:cNvPicPr>
          <p:nvPr userDrawn="1"/>
        </p:nvPicPr>
        <p:blipFill>
          <a:blip r:embed="rId2"/>
          <a:stretch>
            <a:fillRect/>
          </a:stretch>
        </p:blipFill>
        <p:spPr>
          <a:xfrm>
            <a:off x="10672355" y="267650"/>
            <a:ext cx="1065510" cy="468000"/>
          </a:xfrm>
          <a:prstGeom prst="rect">
            <a:avLst/>
          </a:prstGeom>
        </p:spPr>
      </p:pic>
      <p:sp>
        <p:nvSpPr>
          <p:cNvPr id="6" name="Tekstiruutu 5">
            <a:extLst>
              <a:ext uri="{FF2B5EF4-FFF2-40B4-BE49-F238E27FC236}">
                <a16:creationId xmlns:a16="http://schemas.microsoft.com/office/drawing/2014/main" id="{38A9A2C1-A622-EB4F-8F54-DFD4B94609C4}"/>
              </a:ext>
            </a:extLst>
          </p:cNvPr>
          <p:cNvSpPr txBox="1"/>
          <p:nvPr userDrawn="1"/>
        </p:nvSpPr>
        <p:spPr>
          <a:xfrm>
            <a:off x="1007722" y="-534567"/>
            <a:ext cx="4576082" cy="7848302"/>
          </a:xfrm>
          <a:prstGeom prst="rect">
            <a:avLst/>
          </a:prstGeom>
          <a:solidFill>
            <a:schemeClr val="bg1"/>
          </a:solidFill>
        </p:spPr>
        <p:txBody>
          <a:bodyPr wrap="square" rtlCol="0">
            <a:spAutoFit/>
          </a:bodyPr>
          <a:lstStyle/>
          <a:p>
            <a:r>
              <a:rPr lang="fi-FI"/>
              <a:t>x</a:t>
            </a:r>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a:p>
            <a:endParaRPr lang="fi-FI"/>
          </a:p>
        </p:txBody>
      </p:sp>
      <p:sp>
        <p:nvSpPr>
          <p:cNvPr id="15" name="Kuvan paikkamerkki 14">
            <a:extLst>
              <a:ext uri="{FF2B5EF4-FFF2-40B4-BE49-F238E27FC236}">
                <a16:creationId xmlns:a16="http://schemas.microsoft.com/office/drawing/2014/main" id="{9518384A-8F93-0842-81E2-3B5FF05AB7E1}"/>
              </a:ext>
            </a:extLst>
          </p:cNvPr>
          <p:cNvSpPr>
            <a:spLocks noGrp="1"/>
          </p:cNvSpPr>
          <p:nvPr>
            <p:ph type="pic" sz="quarter" idx="12" hasCustomPrompt="1"/>
          </p:nvPr>
        </p:nvSpPr>
        <p:spPr>
          <a:xfrm>
            <a:off x="1008629" y="-650753"/>
            <a:ext cx="4575175" cy="7964488"/>
          </a:xfrm>
          <a:solidFill>
            <a:schemeClr val="bg1"/>
          </a:solidFill>
        </p:spPr>
        <p:txBody>
          <a:bodyPr/>
          <a:lstStyle>
            <a:lvl1pPr marL="0" indent="0">
              <a:buNone/>
              <a:defRPr>
                <a:solidFill>
                  <a:schemeClr val="bg1"/>
                </a:solidFill>
              </a:defRPr>
            </a:lvl1pPr>
          </a:lstStyle>
          <a:p>
            <a:r>
              <a:rPr lang="fi-FI"/>
              <a:t>x</a:t>
            </a:r>
          </a:p>
        </p:txBody>
      </p:sp>
      <p:sp>
        <p:nvSpPr>
          <p:cNvPr id="2" name="Otsikko 1">
            <a:extLst>
              <a:ext uri="{FF2B5EF4-FFF2-40B4-BE49-F238E27FC236}">
                <a16:creationId xmlns:a16="http://schemas.microsoft.com/office/drawing/2014/main" id="{F9B15D91-919A-8D45-8FF6-08C750B7E50D}"/>
              </a:ext>
            </a:extLst>
          </p:cNvPr>
          <p:cNvSpPr>
            <a:spLocks noGrp="1"/>
          </p:cNvSpPr>
          <p:nvPr>
            <p:ph type="title"/>
          </p:nvPr>
        </p:nvSpPr>
        <p:spPr>
          <a:xfrm>
            <a:off x="1329645" y="1317171"/>
            <a:ext cx="3932237" cy="1175658"/>
          </a:xfrm>
        </p:spPr>
        <p:txBody>
          <a:bodyPr wrap="square" anchor="b">
            <a:normAutofit/>
          </a:bodyPr>
          <a:lstStyle>
            <a:lvl1pPr>
              <a:defRPr sz="3200"/>
            </a:lvl1pPr>
          </a:lstStyle>
          <a:p>
            <a:endParaRPr lang="fi-FI"/>
          </a:p>
        </p:txBody>
      </p:sp>
      <p:sp>
        <p:nvSpPr>
          <p:cNvPr id="16" name="Kuvan paikkamerkki 14">
            <a:extLst>
              <a:ext uri="{FF2B5EF4-FFF2-40B4-BE49-F238E27FC236}">
                <a16:creationId xmlns:a16="http://schemas.microsoft.com/office/drawing/2014/main" id="{495D083D-957D-1B4E-929C-A3AC0DB26FC4}"/>
              </a:ext>
            </a:extLst>
          </p:cNvPr>
          <p:cNvSpPr>
            <a:spLocks noGrp="1"/>
          </p:cNvSpPr>
          <p:nvPr>
            <p:ph type="pic" sz="quarter" idx="13" hasCustomPrompt="1"/>
          </p:nvPr>
        </p:nvSpPr>
        <p:spPr>
          <a:xfrm>
            <a:off x="1447383" y="1008324"/>
            <a:ext cx="403738" cy="83127"/>
          </a:xfrm>
          <a:solidFill>
            <a:srgbClr val="23B900"/>
          </a:solidFill>
        </p:spPr>
        <p:txBody>
          <a:bodyPr wrap="none" lIns="0" tIns="0" rIns="0" bIns="0" anchor="ctr" anchorCtr="0">
            <a:noAutofit/>
          </a:bodyPr>
          <a:lstStyle>
            <a:lvl1pPr marL="0" indent="0">
              <a:buNone/>
              <a:defRPr sz="900">
                <a:solidFill>
                  <a:srgbClr val="23B900"/>
                </a:solidFill>
              </a:defRPr>
            </a:lvl1pPr>
          </a:lstStyle>
          <a:p>
            <a:r>
              <a:rPr lang="fi-FI"/>
              <a:t>x</a:t>
            </a:r>
          </a:p>
        </p:txBody>
      </p:sp>
      <p:sp>
        <p:nvSpPr>
          <p:cNvPr id="4" name="Text Placeholder 3">
            <a:extLst>
              <a:ext uri="{FF2B5EF4-FFF2-40B4-BE49-F238E27FC236}">
                <a16:creationId xmlns:a16="http://schemas.microsoft.com/office/drawing/2014/main" id="{E046454E-6A45-1F4A-8546-DE798F779387}"/>
              </a:ext>
            </a:extLst>
          </p:cNvPr>
          <p:cNvSpPr>
            <a:spLocks noGrp="1"/>
          </p:cNvSpPr>
          <p:nvPr>
            <p:ph type="body" sz="quarter" idx="14"/>
          </p:nvPr>
        </p:nvSpPr>
        <p:spPr>
          <a:xfrm>
            <a:off x="1329644" y="2660961"/>
            <a:ext cx="3932237" cy="36479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2341911817"/>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Two columns">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53121D5-98DC-A847-855D-0D1960F36A40}"/>
              </a:ext>
            </a:extLst>
          </p:cNvPr>
          <p:cNvSpPr>
            <a:spLocks noGrp="1"/>
          </p:cNvSpPr>
          <p:nvPr>
            <p:ph type="title"/>
          </p:nvPr>
        </p:nvSpPr>
        <p:spPr>
          <a:xfrm>
            <a:off x="927100" y="1860818"/>
            <a:ext cx="10515600" cy="464602"/>
          </a:xfrm>
        </p:spPr>
        <p:txBody>
          <a:bodyPr/>
          <a:lstStyle/>
          <a:p>
            <a:endParaRPr lang="fi-FI"/>
          </a:p>
        </p:txBody>
      </p:sp>
      <p:sp>
        <p:nvSpPr>
          <p:cNvPr id="3" name="Tekstin paikkamerkki 2">
            <a:extLst>
              <a:ext uri="{FF2B5EF4-FFF2-40B4-BE49-F238E27FC236}">
                <a16:creationId xmlns:a16="http://schemas.microsoft.com/office/drawing/2014/main" id="{FA5CAA61-E2CD-E94C-870F-44414EBD3278}"/>
              </a:ext>
            </a:extLst>
          </p:cNvPr>
          <p:cNvSpPr>
            <a:spLocks noGrp="1"/>
          </p:cNvSpPr>
          <p:nvPr>
            <p:ph type="body" idx="1"/>
          </p:nvPr>
        </p:nvSpPr>
        <p:spPr>
          <a:xfrm>
            <a:off x="927100" y="2505075"/>
            <a:ext cx="5157787" cy="594741"/>
          </a:xfrm>
        </p:spPr>
        <p:txBody>
          <a:bodyPr anchor="b">
            <a:noAutofit/>
          </a:bodyPr>
          <a:lstStyle>
            <a:lvl1pPr marL="0" indent="0">
              <a:buNone/>
              <a:defRPr sz="15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i-FI"/>
          </a:p>
        </p:txBody>
      </p:sp>
      <p:sp>
        <p:nvSpPr>
          <p:cNvPr id="11" name="Tekstin paikkamerkki 2">
            <a:extLst>
              <a:ext uri="{FF2B5EF4-FFF2-40B4-BE49-F238E27FC236}">
                <a16:creationId xmlns:a16="http://schemas.microsoft.com/office/drawing/2014/main" id="{9B86EDFB-62AC-944A-B9A7-E830C80B467C}"/>
              </a:ext>
            </a:extLst>
          </p:cNvPr>
          <p:cNvSpPr>
            <a:spLocks noGrp="1"/>
          </p:cNvSpPr>
          <p:nvPr>
            <p:ph type="body" idx="10"/>
          </p:nvPr>
        </p:nvSpPr>
        <p:spPr>
          <a:xfrm>
            <a:off x="6281928" y="2505074"/>
            <a:ext cx="5157787" cy="594741"/>
          </a:xfrm>
        </p:spPr>
        <p:txBody>
          <a:bodyPr anchor="b">
            <a:normAutofit/>
          </a:bodyPr>
          <a:lstStyle>
            <a:lvl1pPr marL="0" indent="0">
              <a:buNone/>
              <a:defRPr sz="15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i-FI"/>
          </a:p>
        </p:txBody>
      </p:sp>
      <p:sp>
        <p:nvSpPr>
          <p:cNvPr id="13" name="Tekstin paikkamerkki 4">
            <a:extLst>
              <a:ext uri="{FF2B5EF4-FFF2-40B4-BE49-F238E27FC236}">
                <a16:creationId xmlns:a16="http://schemas.microsoft.com/office/drawing/2014/main" id="{E3CD7D5B-2454-9341-BB2A-7998A19A536B}"/>
              </a:ext>
            </a:extLst>
          </p:cNvPr>
          <p:cNvSpPr>
            <a:spLocks noGrp="1"/>
          </p:cNvSpPr>
          <p:nvPr>
            <p:ph type="body" sz="quarter" idx="12"/>
          </p:nvPr>
        </p:nvSpPr>
        <p:spPr>
          <a:xfrm>
            <a:off x="1702526" y="1447368"/>
            <a:ext cx="3492500" cy="220663"/>
          </a:xfrm>
        </p:spPr>
        <p:txBody>
          <a:bodyPr lIns="0" bIns="0" anchor="b" anchorCtr="0">
            <a:noAutofit/>
          </a:bodyPr>
          <a:lstStyle>
            <a:lvl1pPr marL="0" indent="0">
              <a:buFontTx/>
              <a:buNone/>
              <a:defRPr sz="1200" b="0"/>
            </a:lvl1pPr>
          </a:lstStyle>
          <a:p>
            <a:pPr lvl="0"/>
            <a:endParaRPr lang="fi-FI"/>
          </a:p>
        </p:txBody>
      </p:sp>
      <p:sp>
        <p:nvSpPr>
          <p:cNvPr id="8" name="Content Placeholder 7">
            <a:extLst>
              <a:ext uri="{FF2B5EF4-FFF2-40B4-BE49-F238E27FC236}">
                <a16:creationId xmlns:a16="http://schemas.microsoft.com/office/drawing/2014/main" id="{42EB66A7-9004-2C43-B043-23E249115514}"/>
              </a:ext>
            </a:extLst>
          </p:cNvPr>
          <p:cNvSpPr>
            <a:spLocks noGrp="1"/>
          </p:cNvSpPr>
          <p:nvPr>
            <p:ph sz="quarter" idx="13"/>
          </p:nvPr>
        </p:nvSpPr>
        <p:spPr>
          <a:xfrm>
            <a:off x="927100" y="3279471"/>
            <a:ext cx="5157786" cy="25606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      </a:t>
            </a:r>
            <a:endParaRPr lang="en-FI"/>
          </a:p>
        </p:txBody>
      </p:sp>
      <p:sp>
        <p:nvSpPr>
          <p:cNvPr id="14" name="Content Placeholder 7">
            <a:extLst>
              <a:ext uri="{FF2B5EF4-FFF2-40B4-BE49-F238E27FC236}">
                <a16:creationId xmlns:a16="http://schemas.microsoft.com/office/drawing/2014/main" id="{6D34A219-A206-1C4C-8D8A-C844E11777A3}"/>
              </a:ext>
            </a:extLst>
          </p:cNvPr>
          <p:cNvSpPr>
            <a:spLocks noGrp="1"/>
          </p:cNvSpPr>
          <p:nvPr>
            <p:ph sz="quarter" idx="14"/>
          </p:nvPr>
        </p:nvSpPr>
        <p:spPr>
          <a:xfrm>
            <a:off x="6281929" y="3279471"/>
            <a:ext cx="5157786" cy="256063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      </a:t>
            </a:r>
            <a:endParaRPr lang="en-FI"/>
          </a:p>
        </p:txBody>
      </p:sp>
    </p:spTree>
    <p:extLst>
      <p:ext uri="{BB962C8B-B14F-4D97-AF65-F5344CB8AC3E}">
        <p14:creationId xmlns:p14="http://schemas.microsoft.com/office/powerpoint/2010/main" val="3570544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ntro 2 - Always the first slide">
    <p:spTree>
      <p:nvGrpSpPr>
        <p:cNvPr id="1" name=""/>
        <p:cNvGrpSpPr/>
        <p:nvPr/>
      </p:nvGrpSpPr>
      <p:grpSpPr>
        <a:xfrm>
          <a:off x="0" y="0"/>
          <a:ext cx="0" cy="0"/>
          <a:chOff x="0" y="0"/>
          <a:chExt cx="0" cy="0"/>
        </a:xfrm>
      </p:grpSpPr>
      <p:pic>
        <p:nvPicPr>
          <p:cNvPr id="4" name="Kuva 3" descr="Kuva, joka sisältää kohteen kasvi, lehti, saniainen, vihreä&#10;&#10;Kuvaus luotu automaattisesti">
            <a:extLst>
              <a:ext uri="{FF2B5EF4-FFF2-40B4-BE49-F238E27FC236}">
                <a16:creationId xmlns:a16="http://schemas.microsoft.com/office/drawing/2014/main" id="{5AF51AB2-74BE-7D47-927D-E452C462FA60}"/>
              </a:ext>
            </a:extLst>
          </p:cNvPr>
          <p:cNvPicPr>
            <a:picLocks noChangeAspect="1"/>
          </p:cNvPicPr>
          <p:nvPr userDrawn="1"/>
        </p:nvPicPr>
        <p:blipFill>
          <a:blip r:embed="rId2"/>
          <a:stretch>
            <a:fillRect/>
          </a:stretch>
        </p:blipFill>
        <p:spPr>
          <a:xfrm>
            <a:off x="0" y="3175"/>
            <a:ext cx="12192000" cy="6851650"/>
          </a:xfrm>
          <a:prstGeom prst="rect">
            <a:avLst/>
          </a:prstGeom>
        </p:spPr>
      </p:pic>
    </p:spTree>
    <p:extLst>
      <p:ext uri="{BB962C8B-B14F-4D97-AF65-F5344CB8AC3E}">
        <p14:creationId xmlns:p14="http://schemas.microsoft.com/office/powerpoint/2010/main" val="3777298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lstStyle/>
          <a:p>
            <a:endParaRPr lang="fi-FI"/>
          </a:p>
        </p:txBody>
      </p:sp>
      <p:sp>
        <p:nvSpPr>
          <p:cNvPr id="5" name="Tekstin paikkamerkki 4">
            <a:extLst>
              <a:ext uri="{FF2B5EF4-FFF2-40B4-BE49-F238E27FC236}">
                <a16:creationId xmlns:a16="http://schemas.microsoft.com/office/drawing/2014/main" id="{95A21BB1-B25C-7A43-8B6D-5C17BBC1B7A7}"/>
              </a:ext>
            </a:extLst>
          </p:cNvPr>
          <p:cNvSpPr>
            <a:spLocks noGrp="1"/>
          </p:cNvSpPr>
          <p:nvPr>
            <p:ph type="body" sz="quarter" idx="11"/>
          </p:nvPr>
        </p:nvSpPr>
        <p:spPr>
          <a:xfrm>
            <a:off x="1774825" y="1529802"/>
            <a:ext cx="3492500" cy="220663"/>
          </a:xfrm>
        </p:spPr>
        <p:txBody>
          <a:bodyPr lIns="0" bIns="0" anchor="b" anchorCtr="0">
            <a:noAutofit/>
          </a:bodyPr>
          <a:lstStyle>
            <a:lvl1pPr marL="0" indent="0">
              <a:buFontTx/>
              <a:buNone/>
              <a:defRPr sz="1200" b="0"/>
            </a:lvl1pPr>
          </a:lstStyle>
          <a:p>
            <a:pPr lvl="0"/>
            <a:endParaRPr lang="fi-FI"/>
          </a:p>
        </p:txBody>
      </p:sp>
      <p:sp>
        <p:nvSpPr>
          <p:cNvPr id="4" name="Table Placeholder 3">
            <a:extLst>
              <a:ext uri="{FF2B5EF4-FFF2-40B4-BE49-F238E27FC236}">
                <a16:creationId xmlns:a16="http://schemas.microsoft.com/office/drawing/2014/main" id="{9F3D9319-FEA8-D849-A58C-CF7B7D36AEDC}"/>
              </a:ext>
            </a:extLst>
          </p:cNvPr>
          <p:cNvSpPr>
            <a:spLocks noGrp="1"/>
          </p:cNvSpPr>
          <p:nvPr>
            <p:ph type="tbl" sz="quarter" idx="12"/>
          </p:nvPr>
        </p:nvSpPr>
        <p:spPr>
          <a:xfrm>
            <a:off x="896938" y="2625725"/>
            <a:ext cx="10515600" cy="3929063"/>
          </a:xfrm>
        </p:spPr>
        <p:txBody>
          <a:bodyPr/>
          <a:lstStyle/>
          <a:p>
            <a:endParaRPr lang="en-FI"/>
          </a:p>
        </p:txBody>
      </p:sp>
    </p:spTree>
    <p:extLst>
      <p:ext uri="{BB962C8B-B14F-4D97-AF65-F5344CB8AC3E}">
        <p14:creationId xmlns:p14="http://schemas.microsoft.com/office/powerpoint/2010/main" val="129028048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hart">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257891E5-E585-AE47-A825-164A41F4A27D}"/>
              </a:ext>
            </a:extLst>
          </p:cNvPr>
          <p:cNvPicPr>
            <a:picLocks noChangeAspect="1"/>
          </p:cNvPicPr>
          <p:nvPr userDrawn="1"/>
        </p:nvPicPr>
        <p:blipFill>
          <a:blip r:embed="rId2"/>
          <a:srcRect/>
          <a:stretch/>
        </p:blipFill>
        <p:spPr>
          <a:xfrm>
            <a:off x="0" y="12443"/>
            <a:ext cx="12192000" cy="6851650"/>
          </a:xfrm>
          <a:prstGeom prst="rect">
            <a:avLst/>
          </a:prstGeom>
        </p:spPr>
      </p:pic>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lstStyle/>
          <a:p>
            <a:endParaRPr lang="fi-FI"/>
          </a:p>
        </p:txBody>
      </p:sp>
      <p:pic>
        <p:nvPicPr>
          <p:cNvPr id="6" name="Kuva 5" descr="Kuva, joka sisältää kohteen piirtäminen&#10;&#10;Kuvaus luotu automaattisesti">
            <a:extLst>
              <a:ext uri="{FF2B5EF4-FFF2-40B4-BE49-F238E27FC236}">
                <a16:creationId xmlns:a16="http://schemas.microsoft.com/office/drawing/2014/main" id="{C037CC56-6CC1-BD4A-AC03-D6D6FB883E0A}"/>
              </a:ext>
            </a:extLst>
          </p:cNvPr>
          <p:cNvPicPr>
            <a:picLocks noChangeAspect="1"/>
          </p:cNvPicPr>
          <p:nvPr userDrawn="1"/>
        </p:nvPicPr>
        <p:blipFill>
          <a:blip r:embed="rId3"/>
          <a:stretch>
            <a:fillRect/>
          </a:stretch>
        </p:blipFill>
        <p:spPr>
          <a:xfrm>
            <a:off x="10672355" y="267650"/>
            <a:ext cx="1065510" cy="468000"/>
          </a:xfrm>
          <a:prstGeom prst="rect">
            <a:avLst/>
          </a:prstGeom>
        </p:spPr>
      </p:pic>
      <p:sp>
        <p:nvSpPr>
          <p:cNvPr id="8" name="Suorakulmio 7">
            <a:extLst>
              <a:ext uri="{FF2B5EF4-FFF2-40B4-BE49-F238E27FC236}">
                <a16:creationId xmlns:a16="http://schemas.microsoft.com/office/drawing/2014/main" id="{4C6EE2D3-6EC4-AD49-8E2D-C0624EF515D5}"/>
              </a:ext>
            </a:extLst>
          </p:cNvPr>
          <p:cNvSpPr/>
          <p:nvPr userDrawn="1"/>
        </p:nvSpPr>
        <p:spPr>
          <a:xfrm>
            <a:off x="1012073" y="1606250"/>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ekstin paikkamerkki 4">
            <a:extLst>
              <a:ext uri="{FF2B5EF4-FFF2-40B4-BE49-F238E27FC236}">
                <a16:creationId xmlns:a16="http://schemas.microsoft.com/office/drawing/2014/main" id="{9D5F0A50-2C78-DD4F-9B61-C77BABD8C042}"/>
              </a:ext>
            </a:extLst>
          </p:cNvPr>
          <p:cNvSpPr>
            <a:spLocks noGrp="1"/>
          </p:cNvSpPr>
          <p:nvPr>
            <p:ph type="body" sz="quarter" idx="11"/>
          </p:nvPr>
        </p:nvSpPr>
        <p:spPr>
          <a:xfrm>
            <a:off x="1774825" y="1529802"/>
            <a:ext cx="3492500" cy="220663"/>
          </a:xfrm>
        </p:spPr>
        <p:txBody>
          <a:bodyPr lIns="0" bIns="0" anchor="b" anchorCtr="0">
            <a:noAutofit/>
          </a:bodyPr>
          <a:lstStyle>
            <a:lvl1pPr marL="0" indent="0">
              <a:buFontTx/>
              <a:buNone/>
              <a:defRPr sz="1200" b="0"/>
            </a:lvl1pPr>
          </a:lstStyle>
          <a:p>
            <a:pPr lvl="0"/>
            <a:endParaRPr lang="fi-FI"/>
          </a:p>
        </p:txBody>
      </p:sp>
      <p:sp>
        <p:nvSpPr>
          <p:cNvPr id="3" name="Chart Placeholder 2">
            <a:extLst>
              <a:ext uri="{FF2B5EF4-FFF2-40B4-BE49-F238E27FC236}">
                <a16:creationId xmlns:a16="http://schemas.microsoft.com/office/drawing/2014/main" id="{6F759D64-1364-9B4A-913B-9AD87899EF31}"/>
              </a:ext>
            </a:extLst>
          </p:cNvPr>
          <p:cNvSpPr>
            <a:spLocks noGrp="1"/>
          </p:cNvSpPr>
          <p:nvPr>
            <p:ph type="chart" sz="quarter" idx="12"/>
          </p:nvPr>
        </p:nvSpPr>
        <p:spPr>
          <a:xfrm>
            <a:off x="896938" y="2798763"/>
            <a:ext cx="10515600" cy="3694112"/>
          </a:xfrm>
        </p:spPr>
        <p:txBody>
          <a:bodyPr/>
          <a:lstStyle/>
          <a:p>
            <a:endParaRPr lang="en-FI"/>
          </a:p>
        </p:txBody>
      </p:sp>
    </p:spTree>
    <p:extLst>
      <p:ext uri="{BB962C8B-B14F-4D97-AF65-F5344CB8AC3E}">
        <p14:creationId xmlns:p14="http://schemas.microsoft.com/office/powerpoint/2010/main" val="1064075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 1">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9ED62816-BB75-CA4E-BC70-2AFA647A1DCF}"/>
              </a:ext>
            </a:extLst>
          </p:cNvPr>
          <p:cNvPicPr>
            <a:picLocks noChangeAspect="1"/>
          </p:cNvPicPr>
          <p:nvPr userDrawn="1"/>
        </p:nvPicPr>
        <p:blipFill>
          <a:blip r:embed="rId2"/>
          <a:srcRect/>
          <a:stretch/>
        </p:blipFill>
        <p:spPr>
          <a:xfrm>
            <a:off x="0" y="0"/>
            <a:ext cx="12192000" cy="6858000"/>
          </a:xfrm>
          <a:prstGeom prst="rect">
            <a:avLst/>
          </a:prstGeom>
        </p:spPr>
      </p:pic>
      <p:pic>
        <p:nvPicPr>
          <p:cNvPr id="8" name="Kuva 7" descr="Kuva, joka sisältää kohteen piirtäminen&#10;&#10;Kuvaus luotu automaattisesti">
            <a:extLst>
              <a:ext uri="{FF2B5EF4-FFF2-40B4-BE49-F238E27FC236}">
                <a16:creationId xmlns:a16="http://schemas.microsoft.com/office/drawing/2014/main" id="{A44B395A-A297-7446-8E8C-77CD1BB56169}"/>
              </a:ext>
            </a:extLst>
          </p:cNvPr>
          <p:cNvPicPr>
            <a:picLocks noChangeAspect="1"/>
          </p:cNvPicPr>
          <p:nvPr userDrawn="1"/>
        </p:nvPicPr>
        <p:blipFill>
          <a:blip r:embed="rId3"/>
          <a:stretch>
            <a:fillRect/>
          </a:stretch>
        </p:blipFill>
        <p:spPr>
          <a:xfrm>
            <a:off x="10672355" y="267650"/>
            <a:ext cx="1065510" cy="468000"/>
          </a:xfrm>
          <a:prstGeom prst="rect">
            <a:avLst/>
          </a:prstGeom>
        </p:spPr>
      </p:pic>
      <p:pic>
        <p:nvPicPr>
          <p:cNvPr id="13" name="Kuva 12">
            <a:extLst>
              <a:ext uri="{FF2B5EF4-FFF2-40B4-BE49-F238E27FC236}">
                <a16:creationId xmlns:a16="http://schemas.microsoft.com/office/drawing/2014/main" id="{93DCAEA1-E78D-5649-A1EB-C7DDE29E169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42321" y="1754884"/>
            <a:ext cx="869383" cy="711313"/>
          </a:xfrm>
          <a:prstGeom prst="rect">
            <a:avLst/>
          </a:prstGeom>
        </p:spPr>
      </p:pic>
      <p:sp>
        <p:nvSpPr>
          <p:cNvPr id="9" name="Tekstin paikkamerkki 10">
            <a:extLst>
              <a:ext uri="{FF2B5EF4-FFF2-40B4-BE49-F238E27FC236}">
                <a16:creationId xmlns:a16="http://schemas.microsoft.com/office/drawing/2014/main" id="{92F8974B-6345-3347-8050-607169C22DBD}"/>
              </a:ext>
            </a:extLst>
          </p:cNvPr>
          <p:cNvSpPr>
            <a:spLocks noGrp="1"/>
          </p:cNvSpPr>
          <p:nvPr>
            <p:ph type="body" sz="quarter" idx="10"/>
          </p:nvPr>
        </p:nvSpPr>
        <p:spPr>
          <a:xfrm>
            <a:off x="942321" y="2906204"/>
            <a:ext cx="6111621" cy="1085223"/>
          </a:xfrm>
        </p:spPr>
        <p:txBody>
          <a:bodyPr tIns="108000">
            <a:noAutofit/>
          </a:bodyPr>
          <a:lstStyle>
            <a:lvl1pPr marL="0" indent="0">
              <a:lnSpc>
                <a:spcPct val="100000"/>
              </a:lnSpc>
              <a:buFontTx/>
              <a:buNone/>
              <a:defRPr sz="2400"/>
            </a:lvl1pPr>
          </a:lstStyle>
          <a:p>
            <a:pPr lvl="0"/>
            <a:endParaRPr lang="fi-FI"/>
          </a:p>
        </p:txBody>
      </p:sp>
      <p:sp>
        <p:nvSpPr>
          <p:cNvPr id="10" name="Tekstin paikkamerkki 10">
            <a:extLst>
              <a:ext uri="{FF2B5EF4-FFF2-40B4-BE49-F238E27FC236}">
                <a16:creationId xmlns:a16="http://schemas.microsoft.com/office/drawing/2014/main" id="{28374634-A5A3-5241-944D-B72B978EC1DC}"/>
              </a:ext>
            </a:extLst>
          </p:cNvPr>
          <p:cNvSpPr>
            <a:spLocks noGrp="1"/>
          </p:cNvSpPr>
          <p:nvPr>
            <p:ph type="body" sz="quarter" idx="11"/>
          </p:nvPr>
        </p:nvSpPr>
        <p:spPr>
          <a:xfrm>
            <a:off x="942321" y="4160128"/>
            <a:ext cx="6111621" cy="1085223"/>
          </a:xfrm>
        </p:spPr>
        <p:txBody>
          <a:bodyPr tIns="108000">
            <a:noAutofit/>
          </a:bodyPr>
          <a:lstStyle>
            <a:lvl1pPr marL="0" indent="0">
              <a:lnSpc>
                <a:spcPct val="100000"/>
              </a:lnSpc>
              <a:buFontTx/>
              <a:buNone/>
              <a:defRPr sz="1500" b="0"/>
            </a:lvl1pPr>
          </a:lstStyle>
          <a:p>
            <a:pPr lvl="0"/>
            <a:endParaRPr lang="fi-FI"/>
          </a:p>
        </p:txBody>
      </p:sp>
    </p:spTree>
    <p:extLst>
      <p:ext uri="{BB962C8B-B14F-4D97-AF65-F5344CB8AC3E}">
        <p14:creationId xmlns:p14="http://schemas.microsoft.com/office/powerpoint/2010/main" val="18313943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Quote - 2">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9ED62816-BB75-CA4E-BC70-2AFA647A1DCF}"/>
              </a:ext>
            </a:extLst>
          </p:cNvPr>
          <p:cNvPicPr>
            <a:picLocks noChangeAspect="1"/>
          </p:cNvPicPr>
          <p:nvPr userDrawn="1"/>
        </p:nvPicPr>
        <p:blipFill>
          <a:blip r:embed="rId2"/>
          <a:srcRect/>
          <a:stretch/>
        </p:blipFill>
        <p:spPr>
          <a:xfrm>
            <a:off x="0" y="0"/>
            <a:ext cx="12192000" cy="6858000"/>
          </a:xfrm>
          <a:prstGeom prst="rect">
            <a:avLst/>
          </a:prstGeom>
        </p:spPr>
      </p:pic>
      <p:pic>
        <p:nvPicPr>
          <p:cNvPr id="8" name="Kuva 7" descr="Kuva, joka sisältää kohteen piirtäminen&#10;&#10;Kuvaus luotu automaattisesti">
            <a:extLst>
              <a:ext uri="{FF2B5EF4-FFF2-40B4-BE49-F238E27FC236}">
                <a16:creationId xmlns:a16="http://schemas.microsoft.com/office/drawing/2014/main" id="{A44B395A-A297-7446-8E8C-77CD1BB56169}"/>
              </a:ext>
            </a:extLst>
          </p:cNvPr>
          <p:cNvPicPr>
            <a:picLocks noChangeAspect="1"/>
          </p:cNvPicPr>
          <p:nvPr userDrawn="1"/>
        </p:nvPicPr>
        <p:blipFill>
          <a:blip r:embed="rId3"/>
          <a:stretch>
            <a:fillRect/>
          </a:stretch>
        </p:blipFill>
        <p:spPr>
          <a:xfrm>
            <a:off x="10672355" y="267650"/>
            <a:ext cx="1065510" cy="468000"/>
          </a:xfrm>
          <a:prstGeom prst="rect">
            <a:avLst/>
          </a:prstGeom>
        </p:spPr>
      </p:pic>
      <p:pic>
        <p:nvPicPr>
          <p:cNvPr id="13" name="Kuva 12">
            <a:extLst>
              <a:ext uri="{FF2B5EF4-FFF2-40B4-BE49-F238E27FC236}">
                <a16:creationId xmlns:a16="http://schemas.microsoft.com/office/drawing/2014/main" id="{93DCAEA1-E78D-5649-A1EB-C7DDE29E169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19175" y="2586777"/>
            <a:ext cx="869383" cy="711313"/>
          </a:xfrm>
          <a:prstGeom prst="rect">
            <a:avLst/>
          </a:prstGeom>
        </p:spPr>
      </p:pic>
      <p:sp>
        <p:nvSpPr>
          <p:cNvPr id="14" name="Tekstiruutu 13">
            <a:extLst>
              <a:ext uri="{FF2B5EF4-FFF2-40B4-BE49-F238E27FC236}">
                <a16:creationId xmlns:a16="http://schemas.microsoft.com/office/drawing/2014/main" id="{77E1C3E8-BDE9-6A49-85BA-550376CCB48B}"/>
              </a:ext>
            </a:extLst>
          </p:cNvPr>
          <p:cNvSpPr txBox="1"/>
          <p:nvPr userDrawn="1"/>
        </p:nvSpPr>
        <p:spPr>
          <a:xfrm>
            <a:off x="1019175" y="4592791"/>
            <a:ext cx="4815840" cy="268793"/>
          </a:xfrm>
          <a:prstGeom prst="rect">
            <a:avLst/>
          </a:prstGeom>
          <a:noFill/>
        </p:spPr>
        <p:txBody>
          <a:bodyPr wrap="square" lIns="0" tIns="0" rtlCol="0">
            <a:noAutofit/>
          </a:bodyPr>
          <a:lstStyle/>
          <a:p>
            <a:endParaRPr lang="fi-FI" sz="1500" baseline="0"/>
          </a:p>
        </p:txBody>
      </p:sp>
      <p:sp>
        <p:nvSpPr>
          <p:cNvPr id="9" name="Tekstin paikkamerkki 10">
            <a:extLst>
              <a:ext uri="{FF2B5EF4-FFF2-40B4-BE49-F238E27FC236}">
                <a16:creationId xmlns:a16="http://schemas.microsoft.com/office/drawing/2014/main" id="{92F8974B-6345-3347-8050-607169C22DBD}"/>
              </a:ext>
            </a:extLst>
          </p:cNvPr>
          <p:cNvSpPr>
            <a:spLocks noGrp="1"/>
          </p:cNvSpPr>
          <p:nvPr>
            <p:ph type="body" sz="quarter" idx="10"/>
          </p:nvPr>
        </p:nvSpPr>
        <p:spPr>
          <a:xfrm>
            <a:off x="942321" y="3298090"/>
            <a:ext cx="6111621" cy="1085223"/>
          </a:xfrm>
        </p:spPr>
        <p:txBody>
          <a:bodyPr tIns="108000">
            <a:noAutofit/>
          </a:bodyPr>
          <a:lstStyle>
            <a:lvl1pPr marL="0" indent="0">
              <a:lnSpc>
                <a:spcPct val="100000"/>
              </a:lnSpc>
              <a:buFontTx/>
              <a:buNone/>
              <a:defRPr sz="2400"/>
            </a:lvl1pPr>
          </a:lstStyle>
          <a:p>
            <a:pPr lvl="0"/>
            <a:endParaRPr lang="fi-FI"/>
          </a:p>
        </p:txBody>
      </p:sp>
      <p:sp>
        <p:nvSpPr>
          <p:cNvPr id="11" name="Tekstin paikkamerkki 10">
            <a:extLst>
              <a:ext uri="{FF2B5EF4-FFF2-40B4-BE49-F238E27FC236}">
                <a16:creationId xmlns:a16="http://schemas.microsoft.com/office/drawing/2014/main" id="{84911E18-B2A8-B54D-A3A9-A88F62AFA898}"/>
              </a:ext>
            </a:extLst>
          </p:cNvPr>
          <p:cNvSpPr>
            <a:spLocks noGrp="1"/>
          </p:cNvSpPr>
          <p:nvPr>
            <p:ph type="body" sz="quarter" idx="11"/>
          </p:nvPr>
        </p:nvSpPr>
        <p:spPr>
          <a:xfrm>
            <a:off x="942320" y="4535433"/>
            <a:ext cx="6111621" cy="1085223"/>
          </a:xfrm>
        </p:spPr>
        <p:txBody>
          <a:bodyPr tIns="108000">
            <a:noAutofit/>
          </a:bodyPr>
          <a:lstStyle>
            <a:lvl1pPr marL="0" indent="0">
              <a:lnSpc>
                <a:spcPct val="100000"/>
              </a:lnSpc>
              <a:buFontTx/>
              <a:buNone/>
              <a:defRPr sz="1500" b="0"/>
            </a:lvl1pPr>
          </a:lstStyle>
          <a:p>
            <a:pPr lvl="0"/>
            <a:endParaRPr lang="fi-FI"/>
          </a:p>
        </p:txBody>
      </p:sp>
    </p:spTree>
    <p:extLst>
      <p:ext uri="{BB962C8B-B14F-4D97-AF65-F5344CB8AC3E}">
        <p14:creationId xmlns:p14="http://schemas.microsoft.com/office/powerpoint/2010/main" val="2882510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Kuva 4" descr="Kuva, joka sisältää kohteen piirtäminen&#10;&#10;Kuvaus luotu automaattisesti">
            <a:extLst>
              <a:ext uri="{FF2B5EF4-FFF2-40B4-BE49-F238E27FC236}">
                <a16:creationId xmlns:a16="http://schemas.microsoft.com/office/drawing/2014/main" id="{943B4AF7-0103-E449-83EA-9FBF51A78C3F}"/>
              </a:ext>
            </a:extLst>
          </p:cNvPr>
          <p:cNvPicPr>
            <a:picLocks noChangeAspect="1"/>
          </p:cNvPicPr>
          <p:nvPr userDrawn="1"/>
        </p:nvPicPr>
        <p:blipFill>
          <a:blip r:embed="rId2"/>
          <a:stretch>
            <a:fillRect/>
          </a:stretch>
        </p:blipFill>
        <p:spPr>
          <a:xfrm>
            <a:off x="10672355" y="267650"/>
            <a:ext cx="1065510" cy="468000"/>
          </a:xfrm>
          <a:prstGeom prst="rect">
            <a:avLst/>
          </a:prstGeom>
        </p:spPr>
      </p:pic>
    </p:spTree>
    <p:extLst>
      <p:ext uri="{BB962C8B-B14F-4D97-AF65-F5344CB8AC3E}">
        <p14:creationId xmlns:p14="http://schemas.microsoft.com/office/powerpoint/2010/main" val="35088250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lack | Fern - Title and text">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9078949D-D458-B94D-94E1-C0C946155902}"/>
              </a:ext>
            </a:extLst>
          </p:cNvPr>
          <p:cNvSpPr>
            <a:spLocks noGrp="1"/>
          </p:cNvSpPr>
          <p:nvPr>
            <p:ph type="title"/>
          </p:nvPr>
        </p:nvSpPr>
        <p:spPr/>
        <p:txBody>
          <a:bodyPr anchor="t"/>
          <a:lstStyle/>
          <a:p>
            <a:r>
              <a:rPr lang="en-US"/>
              <a:t>Click to edit Master title style</a:t>
            </a:r>
            <a:endParaRPr lang="fi-FI" dirty="0"/>
          </a:p>
        </p:txBody>
      </p:sp>
      <p:sp>
        <p:nvSpPr>
          <p:cNvPr id="6" name="Tekstin paikkamerkki 4">
            <a:extLst>
              <a:ext uri="{FF2B5EF4-FFF2-40B4-BE49-F238E27FC236}">
                <a16:creationId xmlns:a16="http://schemas.microsoft.com/office/drawing/2014/main" id="{7D91FB59-C4A2-A74E-98A2-0A6C88E4C7FD}"/>
              </a:ext>
            </a:extLst>
          </p:cNvPr>
          <p:cNvSpPr>
            <a:spLocks noGrp="1"/>
          </p:cNvSpPr>
          <p:nvPr>
            <p:ph type="body" sz="quarter" idx="11" hasCustomPrompt="1"/>
          </p:nvPr>
        </p:nvSpPr>
        <p:spPr>
          <a:xfrm>
            <a:off x="1774825" y="1544491"/>
            <a:ext cx="9637806" cy="205974"/>
          </a:xfrm>
        </p:spPr>
        <p:txBody>
          <a:bodyPr lIns="0" bIns="0" anchor="ctr" anchorCtr="0">
            <a:noAutofit/>
          </a:bodyPr>
          <a:lstStyle>
            <a:lvl1pPr marL="0" indent="0">
              <a:buFontTx/>
              <a:buNone/>
              <a:defRPr sz="1400" b="0"/>
            </a:lvl1pPr>
          </a:lstStyle>
          <a:p>
            <a:pPr lvl="0"/>
            <a:r>
              <a:rPr lang="fi-FI" dirty="0"/>
              <a:t>MUOKKAA TEKSTIN PERUSTYYLEJÄ NAPSAUTTAMALLA</a:t>
            </a:r>
          </a:p>
        </p:txBody>
      </p:sp>
      <p:sp>
        <p:nvSpPr>
          <p:cNvPr id="9" name="Tekstin paikkamerkki 2">
            <a:extLst>
              <a:ext uri="{FF2B5EF4-FFF2-40B4-BE49-F238E27FC236}">
                <a16:creationId xmlns:a16="http://schemas.microsoft.com/office/drawing/2014/main" id="{D161A7D8-1DE9-544C-BD8F-BBAA0EF51501}"/>
              </a:ext>
            </a:extLst>
          </p:cNvPr>
          <p:cNvSpPr>
            <a:spLocks noGrp="1"/>
          </p:cNvSpPr>
          <p:nvPr>
            <p:ph idx="1"/>
          </p:nvPr>
        </p:nvSpPr>
        <p:spPr>
          <a:xfrm>
            <a:off x="1676400" y="2525801"/>
            <a:ext cx="9736231" cy="37261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Tree>
    <p:extLst>
      <p:ext uri="{BB962C8B-B14F-4D97-AF65-F5344CB8AC3E}">
        <p14:creationId xmlns:p14="http://schemas.microsoft.com/office/powerpoint/2010/main" val="1328919671"/>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bg>
      <p:bgPr>
        <a:blipFill>
          <a:blip r:embed="rId2">
            <a:alphaModFix/>
          </a:blip>
          <a:stretch>
            <a:fillRect/>
          </a:stretch>
        </a:blipFill>
        <a:effectLst/>
      </p:bgPr>
    </p:bg>
    <p:spTree>
      <p:nvGrpSpPr>
        <p:cNvPr id="1" name="Shape 14"/>
        <p:cNvGrpSpPr/>
        <p:nvPr/>
      </p:nvGrpSpPr>
      <p:grpSpPr>
        <a:xfrm>
          <a:off x="0" y="0"/>
          <a:ext cx="0" cy="0"/>
          <a:chOff x="0" y="0"/>
          <a:chExt cx="0" cy="0"/>
        </a:xfrm>
      </p:grpSpPr>
      <p:pic>
        <p:nvPicPr>
          <p:cNvPr id="15" name="Google Shape;15;p2"/>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6" name="Google Shape;16;p2"/>
          <p:cNvPicPr preferRelativeResize="0"/>
          <p:nvPr/>
        </p:nvPicPr>
        <p:blipFill rotWithShape="1">
          <a:blip r:embed="rId4">
            <a:alphaModFix/>
          </a:blip>
          <a:srcRect/>
          <a:stretch/>
        </p:blipFill>
        <p:spPr>
          <a:xfrm>
            <a:off x="9361523" y="687578"/>
            <a:ext cx="2163079" cy="497508"/>
          </a:xfrm>
          <a:prstGeom prst="rect">
            <a:avLst/>
          </a:prstGeom>
          <a:noFill/>
          <a:ln>
            <a:noFill/>
          </a:ln>
        </p:spPr>
      </p:pic>
      <p:pic>
        <p:nvPicPr>
          <p:cNvPr id="17" name="Google Shape;17;p2"/>
          <p:cNvPicPr preferRelativeResize="0"/>
          <p:nvPr/>
        </p:nvPicPr>
        <p:blipFill rotWithShape="1">
          <a:blip r:embed="rId5">
            <a:alphaModFix/>
          </a:blip>
          <a:srcRect/>
          <a:stretch/>
        </p:blipFill>
        <p:spPr>
          <a:xfrm>
            <a:off x="8915142" y="1325415"/>
            <a:ext cx="2589028" cy="220067"/>
          </a:xfrm>
          <a:prstGeom prst="rect">
            <a:avLst/>
          </a:prstGeom>
          <a:noFill/>
          <a:ln>
            <a:noFill/>
          </a:ln>
        </p:spPr>
      </p:pic>
      <p:sp>
        <p:nvSpPr>
          <p:cNvPr id="18" name="Google Shape;18;p2"/>
          <p:cNvSpPr txBox="1">
            <a:spLocks noGrp="1"/>
          </p:cNvSpPr>
          <p:nvPr>
            <p:ph type="ctrTitle"/>
          </p:nvPr>
        </p:nvSpPr>
        <p:spPr>
          <a:xfrm>
            <a:off x="5245769" y="2619861"/>
            <a:ext cx="6314930" cy="1594195"/>
          </a:xfrm>
          <a:prstGeom prst="rect">
            <a:avLst/>
          </a:prstGeom>
          <a:noFill/>
          <a:ln>
            <a:noFill/>
          </a:ln>
        </p:spPr>
        <p:txBody>
          <a:bodyPr spcFirstLastPara="1" wrap="square" lIns="91425" tIns="45700" rIns="91425" bIns="45700" anchor="b" anchorCtr="0">
            <a:noAutofit/>
          </a:bodyPr>
          <a:lstStyle>
            <a:lvl1pPr lvl="0" algn="r">
              <a:lnSpc>
                <a:spcPct val="90000"/>
              </a:lnSpc>
              <a:spcBef>
                <a:spcPts val="0"/>
              </a:spcBef>
              <a:spcAft>
                <a:spcPts val="0"/>
              </a:spcAft>
              <a:buClr>
                <a:schemeClr val="lt1"/>
              </a:buClr>
              <a:buSzPts val="4800"/>
              <a:buFont typeface="Arial Black"/>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5245769" y="4224599"/>
            <a:ext cx="6314929" cy="942466"/>
          </a:xfrm>
          <a:prstGeom prst="rect">
            <a:avLst/>
          </a:prstGeom>
          <a:noFill/>
          <a:ln>
            <a:noFill/>
          </a:ln>
        </p:spPr>
        <p:txBody>
          <a:bodyPr spcFirstLastPara="1" wrap="square" lIns="91425" tIns="45700" rIns="91425" bIns="45700" anchor="t" anchorCtr="0">
            <a:noAutofit/>
          </a:bodyPr>
          <a:lstStyle>
            <a:lvl1pPr lvl="0" algn="r">
              <a:lnSpc>
                <a:spcPct val="90000"/>
              </a:lnSpc>
              <a:spcBef>
                <a:spcPts val="1000"/>
              </a:spcBef>
              <a:spcAft>
                <a:spcPts val="0"/>
              </a:spcAft>
              <a:buSzPts val="2000"/>
              <a:buNone/>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8138369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t="25200" r="15530"/>
          <a:stretch/>
        </p:blipFill>
        <p:spPr>
          <a:xfrm rot="5400000">
            <a:off x="9403304" y="4069307"/>
            <a:ext cx="2486702" cy="3090690"/>
          </a:xfrm>
          <a:prstGeom prst="rect">
            <a:avLst/>
          </a:prstGeom>
          <a:noFill/>
          <a:ln>
            <a:noFill/>
          </a:ln>
        </p:spPr>
      </p:pic>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2"/>
              </a:buClr>
              <a:buSzPts val="4400"/>
              <a:buFont typeface="Arial Black"/>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2167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10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sz="1800"/>
            </a:lvl3pPr>
            <a:lvl4pPr marL="1828800" lvl="3" indent="-330200" algn="l">
              <a:lnSpc>
                <a:spcPct val="100000"/>
              </a:lnSpc>
              <a:spcBef>
                <a:spcPts val="600"/>
              </a:spcBef>
              <a:spcAft>
                <a:spcPts val="0"/>
              </a:spcAft>
              <a:buSzPts val="1600"/>
              <a:buChar char="•"/>
              <a:defRPr sz="1600"/>
            </a:lvl4pPr>
            <a:lvl5pPr marL="2286000" lvl="4" indent="-317500" algn="l">
              <a:lnSpc>
                <a:spcPct val="100000"/>
              </a:lnSpc>
              <a:spcBef>
                <a:spcPts val="600"/>
              </a:spcBef>
              <a:spcAft>
                <a:spcPts val="0"/>
              </a:spcAft>
              <a:buSzPts val="1400"/>
              <a:buChar char="•"/>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sldNum" idx="12"/>
          </p:nvPr>
        </p:nvSpPr>
        <p:spPr>
          <a:xfrm>
            <a:off x="10499800" y="6269262"/>
            <a:ext cx="85399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1" i="0" u="none" strike="noStrike" cap="none">
                <a:solidFill>
                  <a:schemeClr val="lt1"/>
                </a:solidFill>
                <a:latin typeface="Arial"/>
                <a:ea typeface="Arial"/>
                <a:cs typeface="Arial"/>
                <a:sym typeface="Arial"/>
              </a:defRPr>
            </a:lvl1pPr>
            <a:lvl2pPr marL="0" lvl="1" indent="0" algn="r">
              <a:spcBef>
                <a:spcPts val="0"/>
              </a:spcBef>
              <a:buNone/>
              <a:defRPr sz="1200" b="1" i="0" u="none" strike="noStrike" cap="none">
                <a:solidFill>
                  <a:schemeClr val="lt1"/>
                </a:solidFill>
                <a:latin typeface="Arial"/>
                <a:ea typeface="Arial"/>
                <a:cs typeface="Arial"/>
                <a:sym typeface="Arial"/>
              </a:defRPr>
            </a:lvl2pPr>
            <a:lvl3pPr marL="0" lvl="2" indent="0" algn="r">
              <a:spcBef>
                <a:spcPts val="0"/>
              </a:spcBef>
              <a:buNone/>
              <a:defRPr sz="1200" b="1" i="0" u="none" strike="noStrike" cap="none">
                <a:solidFill>
                  <a:schemeClr val="lt1"/>
                </a:solidFill>
                <a:latin typeface="Arial"/>
                <a:ea typeface="Arial"/>
                <a:cs typeface="Arial"/>
                <a:sym typeface="Arial"/>
              </a:defRPr>
            </a:lvl3pPr>
            <a:lvl4pPr marL="0" lvl="3" indent="0" algn="r">
              <a:spcBef>
                <a:spcPts val="0"/>
              </a:spcBef>
              <a:buNone/>
              <a:defRPr sz="1200" b="1" i="0" u="none" strike="noStrike" cap="none">
                <a:solidFill>
                  <a:schemeClr val="lt1"/>
                </a:solidFill>
                <a:latin typeface="Arial"/>
                <a:ea typeface="Arial"/>
                <a:cs typeface="Arial"/>
                <a:sym typeface="Arial"/>
              </a:defRPr>
            </a:lvl4pPr>
            <a:lvl5pPr marL="0" lvl="4" indent="0" algn="r">
              <a:spcBef>
                <a:spcPts val="0"/>
              </a:spcBef>
              <a:buNone/>
              <a:defRPr sz="1200" b="1" i="0" u="none" strike="noStrike" cap="none">
                <a:solidFill>
                  <a:schemeClr val="lt1"/>
                </a:solidFill>
                <a:latin typeface="Arial"/>
                <a:ea typeface="Arial"/>
                <a:cs typeface="Arial"/>
                <a:sym typeface="Arial"/>
              </a:defRPr>
            </a:lvl5pPr>
            <a:lvl6pPr marL="0" lvl="5" indent="0" algn="r">
              <a:spcBef>
                <a:spcPts val="0"/>
              </a:spcBef>
              <a:buNone/>
              <a:defRPr sz="1200" b="1" i="0" u="none" strike="noStrike" cap="none">
                <a:solidFill>
                  <a:schemeClr val="lt1"/>
                </a:solidFill>
                <a:latin typeface="Arial"/>
                <a:ea typeface="Arial"/>
                <a:cs typeface="Arial"/>
                <a:sym typeface="Arial"/>
              </a:defRPr>
            </a:lvl6pPr>
            <a:lvl7pPr marL="0" lvl="6" indent="0" algn="r">
              <a:spcBef>
                <a:spcPts val="0"/>
              </a:spcBef>
              <a:buNone/>
              <a:defRPr sz="1200" b="1" i="0" u="none" strike="noStrike" cap="none">
                <a:solidFill>
                  <a:schemeClr val="lt1"/>
                </a:solidFill>
                <a:latin typeface="Arial"/>
                <a:ea typeface="Arial"/>
                <a:cs typeface="Arial"/>
                <a:sym typeface="Arial"/>
              </a:defRPr>
            </a:lvl7pPr>
            <a:lvl8pPr marL="0" lvl="7" indent="0" algn="r">
              <a:spcBef>
                <a:spcPts val="0"/>
              </a:spcBef>
              <a:buNone/>
              <a:defRPr sz="1200" b="1" i="0" u="none" strike="noStrike" cap="none">
                <a:solidFill>
                  <a:schemeClr val="lt1"/>
                </a:solidFill>
                <a:latin typeface="Arial"/>
                <a:ea typeface="Arial"/>
                <a:cs typeface="Arial"/>
                <a:sym typeface="Arial"/>
              </a:defRPr>
            </a:lvl8pPr>
            <a:lvl9pPr marL="0" lvl="8" indent="0" algn="r">
              <a:spcBef>
                <a:spcPts val="0"/>
              </a:spcBef>
              <a:buNone/>
              <a:defRPr sz="12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806570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5"/>
        <p:cNvGrpSpPr/>
        <p:nvPr/>
      </p:nvGrpSpPr>
      <p:grpSpPr>
        <a:xfrm>
          <a:off x="0" y="0"/>
          <a:ext cx="0" cy="0"/>
          <a:chOff x="0" y="0"/>
          <a:chExt cx="0" cy="0"/>
        </a:xfrm>
      </p:grpSpPr>
      <p:sp>
        <p:nvSpPr>
          <p:cNvPr id="26" name="Google Shape;26;p4"/>
          <p:cNvSpPr>
            <a:spLocks noGrp="1"/>
          </p:cNvSpPr>
          <p:nvPr>
            <p:ph type="pic" idx="2"/>
          </p:nvPr>
        </p:nvSpPr>
        <p:spPr>
          <a:xfrm>
            <a:off x="6093600" y="0"/>
            <a:ext cx="6098400" cy="68579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accent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accent2"/>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accent3"/>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accent4"/>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accent5"/>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27" name="Google Shape;27;p4"/>
          <p:cNvSpPr txBox="1">
            <a:spLocks noGrp="1"/>
          </p:cNvSpPr>
          <p:nvPr>
            <p:ph type="sldNum" idx="12"/>
          </p:nvPr>
        </p:nvSpPr>
        <p:spPr>
          <a:xfrm>
            <a:off x="10499800" y="6269262"/>
            <a:ext cx="85399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 name="Google Shape;28;p4"/>
          <p:cNvSpPr txBox="1">
            <a:spLocks noGrp="1"/>
          </p:cNvSpPr>
          <p:nvPr>
            <p:ph type="title"/>
          </p:nvPr>
        </p:nvSpPr>
        <p:spPr>
          <a:xfrm>
            <a:off x="838200" y="365125"/>
            <a:ext cx="491075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8200" y="1825625"/>
            <a:ext cx="4910750" cy="432167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10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sz="1800"/>
            </a:lvl3pPr>
            <a:lvl4pPr marL="1828800" lvl="3" indent="-330200" algn="l">
              <a:lnSpc>
                <a:spcPct val="100000"/>
              </a:lnSpc>
              <a:spcBef>
                <a:spcPts val="600"/>
              </a:spcBef>
              <a:spcAft>
                <a:spcPts val="0"/>
              </a:spcAft>
              <a:buSzPts val="1600"/>
              <a:buChar char="•"/>
              <a:defRPr sz="1600"/>
            </a:lvl4pPr>
            <a:lvl5pPr marL="2286000" lvl="4" indent="-317500" algn="l">
              <a:lnSpc>
                <a:spcPct val="100000"/>
              </a:lnSpc>
              <a:spcBef>
                <a:spcPts val="600"/>
              </a:spcBef>
              <a:spcAft>
                <a:spcPts val="0"/>
              </a:spcAft>
              <a:buSzPts val="1400"/>
              <a:buChar char="•"/>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9011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End Slide">
  <p:cSld name="End Slide">
    <p:bg>
      <p:bgPr>
        <a:blipFill>
          <a:blip r:embed="rId2">
            <a:alphaModFix/>
          </a:blip>
          <a:stretch>
            <a:fillRect/>
          </a:stretch>
        </a:blipFill>
        <a:effectLst/>
      </p:bgPr>
    </p:bg>
    <p:spTree>
      <p:nvGrpSpPr>
        <p:cNvPr id="1" name="Shape 30"/>
        <p:cNvGrpSpPr/>
        <p:nvPr/>
      </p:nvGrpSpPr>
      <p:grpSpPr>
        <a:xfrm>
          <a:off x="0" y="0"/>
          <a:ext cx="0" cy="0"/>
          <a:chOff x="0" y="0"/>
          <a:chExt cx="0" cy="0"/>
        </a:xfrm>
      </p:grpSpPr>
      <p:pic>
        <p:nvPicPr>
          <p:cNvPr id="31" name="Google Shape;31;p5"/>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 name="Google Shape;32;p5"/>
          <p:cNvSpPr txBox="1">
            <a:spLocks noGrp="1"/>
          </p:cNvSpPr>
          <p:nvPr>
            <p:ph type="ctrTitle"/>
          </p:nvPr>
        </p:nvSpPr>
        <p:spPr>
          <a:xfrm>
            <a:off x="5245769" y="3076503"/>
            <a:ext cx="6314930" cy="1594195"/>
          </a:xfrm>
          <a:prstGeom prst="rect">
            <a:avLst/>
          </a:prstGeom>
          <a:noFill/>
          <a:ln>
            <a:noFill/>
          </a:ln>
        </p:spPr>
        <p:txBody>
          <a:bodyPr spcFirstLastPara="1" wrap="square" lIns="91425" tIns="45700" rIns="91425" bIns="45700" anchor="t" anchorCtr="0">
            <a:noAutofit/>
          </a:bodyPr>
          <a:lstStyle>
            <a:lvl1pPr lvl="0" algn="r">
              <a:lnSpc>
                <a:spcPct val="90000"/>
              </a:lnSpc>
              <a:spcBef>
                <a:spcPts val="0"/>
              </a:spcBef>
              <a:spcAft>
                <a:spcPts val="0"/>
              </a:spcAft>
              <a:buClr>
                <a:schemeClr val="lt1"/>
              </a:buClr>
              <a:buSzPts val="4800"/>
              <a:buFont typeface="Arial Black"/>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33136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resentation info">
    <p:spTree>
      <p:nvGrpSpPr>
        <p:cNvPr id="1" name=""/>
        <p:cNvGrpSpPr/>
        <p:nvPr/>
      </p:nvGrpSpPr>
      <p:grpSpPr>
        <a:xfrm>
          <a:off x="0" y="0"/>
          <a:ext cx="0" cy="0"/>
          <a:chOff x="0" y="0"/>
          <a:chExt cx="0" cy="0"/>
        </a:xfrm>
      </p:grpSpPr>
      <p:pic>
        <p:nvPicPr>
          <p:cNvPr id="20" name="Kuva 19">
            <a:extLst>
              <a:ext uri="{FF2B5EF4-FFF2-40B4-BE49-F238E27FC236}">
                <a16:creationId xmlns:a16="http://schemas.microsoft.com/office/drawing/2014/main" id="{FB7551AB-D8DF-3A46-98D7-FD00A24F366A}"/>
              </a:ext>
            </a:extLst>
          </p:cNvPr>
          <p:cNvPicPr>
            <a:picLocks noChangeAspect="1"/>
          </p:cNvPicPr>
          <p:nvPr userDrawn="1"/>
        </p:nvPicPr>
        <p:blipFill>
          <a:blip r:embed="rId2"/>
          <a:srcRect/>
          <a:stretch/>
        </p:blipFill>
        <p:spPr>
          <a:xfrm>
            <a:off x="0" y="3175"/>
            <a:ext cx="12192000" cy="6851650"/>
          </a:xfrm>
          <a:prstGeom prst="rect">
            <a:avLst/>
          </a:prstGeom>
        </p:spPr>
      </p:pic>
      <p:sp>
        <p:nvSpPr>
          <p:cNvPr id="7" name="Otsikko 6">
            <a:extLst>
              <a:ext uri="{FF2B5EF4-FFF2-40B4-BE49-F238E27FC236}">
                <a16:creationId xmlns:a16="http://schemas.microsoft.com/office/drawing/2014/main" id="{9078949D-D458-B94D-94E1-C0C946155902}"/>
              </a:ext>
            </a:extLst>
          </p:cNvPr>
          <p:cNvSpPr>
            <a:spLocks noGrp="1"/>
          </p:cNvSpPr>
          <p:nvPr>
            <p:ph type="title" hasCustomPrompt="1"/>
          </p:nvPr>
        </p:nvSpPr>
        <p:spPr>
          <a:xfrm>
            <a:off x="907916" y="3429000"/>
            <a:ext cx="7201941" cy="589946"/>
          </a:xfrm>
        </p:spPr>
        <p:txBody>
          <a:bodyPr wrap="none">
            <a:noAutofit/>
          </a:bodyPr>
          <a:lstStyle>
            <a:lvl1pPr>
              <a:defRPr/>
            </a:lvl1pPr>
          </a:lstStyle>
          <a:p>
            <a:r>
              <a:rPr lang="fi-FI" err="1"/>
              <a:t>presentation name</a:t>
            </a:r>
            <a:endParaRPr lang="fi-FI"/>
          </a:p>
        </p:txBody>
      </p:sp>
      <p:sp>
        <p:nvSpPr>
          <p:cNvPr id="11" name="Tekstin paikkamerkki 10">
            <a:extLst>
              <a:ext uri="{FF2B5EF4-FFF2-40B4-BE49-F238E27FC236}">
                <a16:creationId xmlns:a16="http://schemas.microsoft.com/office/drawing/2014/main" id="{4CAE96DE-E366-FC45-AAE3-280E40FB56CA}"/>
              </a:ext>
            </a:extLst>
          </p:cNvPr>
          <p:cNvSpPr>
            <a:spLocks noGrp="1"/>
          </p:cNvSpPr>
          <p:nvPr>
            <p:ph type="body" sz="quarter" idx="10" hasCustomPrompt="1"/>
          </p:nvPr>
        </p:nvSpPr>
        <p:spPr>
          <a:xfrm>
            <a:off x="907916" y="4018946"/>
            <a:ext cx="6984227" cy="857854"/>
          </a:xfrm>
        </p:spPr>
        <p:txBody>
          <a:bodyPr lIns="108000">
            <a:normAutofit/>
          </a:bodyPr>
          <a:lstStyle>
            <a:lvl1pPr marL="0" indent="0">
              <a:buNone/>
              <a:defRPr sz="1500" baseline="0"/>
            </a:lvl1pPr>
          </a:lstStyle>
          <a:p>
            <a:pPr lvl="0"/>
            <a:r>
              <a:rPr lang="fi-FI"/>
              <a:t>Subtitle</a:t>
            </a:r>
          </a:p>
        </p:txBody>
      </p:sp>
      <p:sp>
        <p:nvSpPr>
          <p:cNvPr id="14" name="Suorakulmio 13">
            <a:extLst>
              <a:ext uri="{FF2B5EF4-FFF2-40B4-BE49-F238E27FC236}">
                <a16:creationId xmlns:a16="http://schemas.microsoft.com/office/drawing/2014/main" id="{AC66544D-4E64-CA46-BFF3-E88D268B3E35}"/>
              </a:ext>
            </a:extLst>
          </p:cNvPr>
          <p:cNvSpPr/>
          <p:nvPr userDrawn="1"/>
        </p:nvSpPr>
        <p:spPr>
          <a:xfrm>
            <a:off x="1019175" y="3117038"/>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Tekstin paikkamerkki 10">
            <a:extLst>
              <a:ext uri="{FF2B5EF4-FFF2-40B4-BE49-F238E27FC236}">
                <a16:creationId xmlns:a16="http://schemas.microsoft.com/office/drawing/2014/main" id="{FF492EFE-5B1E-104C-841C-28BAEC6E4C2C}"/>
              </a:ext>
            </a:extLst>
          </p:cNvPr>
          <p:cNvSpPr>
            <a:spLocks noGrp="1"/>
          </p:cNvSpPr>
          <p:nvPr>
            <p:ph type="body" sz="quarter" idx="11" hasCustomPrompt="1"/>
          </p:nvPr>
        </p:nvSpPr>
        <p:spPr>
          <a:xfrm>
            <a:off x="907916" y="4999968"/>
            <a:ext cx="6984227" cy="857854"/>
          </a:xfrm>
        </p:spPr>
        <p:txBody>
          <a:bodyPr lIns="108000">
            <a:normAutofit/>
          </a:bodyPr>
          <a:lstStyle>
            <a:lvl1pPr marL="0" indent="0">
              <a:lnSpc>
                <a:spcPts val="1000"/>
              </a:lnSpc>
              <a:buNone/>
              <a:defRPr sz="1200" b="0" i="0" baseline="0">
                <a:latin typeface="Arial" panose="020B0604020202020204" pitchFamily="34" charset="0"/>
              </a:defRPr>
            </a:lvl1pPr>
          </a:lstStyle>
          <a:p>
            <a:pPr lvl="0"/>
            <a:r>
              <a:rPr lang="fi-FI"/>
              <a:t>Name</a:t>
            </a:r>
          </a:p>
          <a:p>
            <a:pPr lvl="0"/>
            <a:r>
              <a:rPr lang="fi-FI"/>
              <a:t>Title | Organisation</a:t>
            </a:r>
          </a:p>
          <a:p>
            <a:pPr lvl="0"/>
            <a:r>
              <a:rPr lang="fi-FI"/>
              <a:t>Contact</a:t>
            </a:r>
          </a:p>
        </p:txBody>
      </p:sp>
      <p:sp>
        <p:nvSpPr>
          <p:cNvPr id="16" name="Tekstin paikkamerkki 10">
            <a:extLst>
              <a:ext uri="{FF2B5EF4-FFF2-40B4-BE49-F238E27FC236}">
                <a16:creationId xmlns:a16="http://schemas.microsoft.com/office/drawing/2014/main" id="{037F49E4-C5C8-A341-BDE0-42D68A3DB72C}"/>
              </a:ext>
            </a:extLst>
          </p:cNvPr>
          <p:cNvSpPr>
            <a:spLocks noGrp="1"/>
          </p:cNvSpPr>
          <p:nvPr>
            <p:ph type="body" sz="quarter" idx="12" hasCustomPrompt="1"/>
          </p:nvPr>
        </p:nvSpPr>
        <p:spPr>
          <a:xfrm>
            <a:off x="1639988" y="3067878"/>
            <a:ext cx="6298537" cy="176956"/>
          </a:xfrm>
        </p:spPr>
        <p:txBody>
          <a:bodyPr wrap="none" lIns="0" bIns="0" anchor="b" anchorCtr="0">
            <a:noAutofit/>
          </a:bodyPr>
          <a:lstStyle>
            <a:lvl1pPr marL="0" indent="0">
              <a:lnSpc>
                <a:spcPts val="1000"/>
              </a:lnSpc>
              <a:buNone/>
              <a:defRPr sz="1000" b="0" i="0" cap="all" baseline="0">
                <a:latin typeface="Arial" panose="020B0604020202020204" pitchFamily="34" charset="0"/>
              </a:defRPr>
            </a:lvl1pPr>
          </a:lstStyle>
          <a:p>
            <a:pPr lvl="0"/>
            <a:r>
              <a:rPr lang="fi-FI"/>
              <a:t>event and date</a:t>
            </a:r>
          </a:p>
        </p:txBody>
      </p:sp>
      <p:sp>
        <p:nvSpPr>
          <p:cNvPr id="18" name="Kuvan paikkamerkki 2">
            <a:extLst>
              <a:ext uri="{FF2B5EF4-FFF2-40B4-BE49-F238E27FC236}">
                <a16:creationId xmlns:a16="http://schemas.microsoft.com/office/drawing/2014/main" id="{1D1A91F1-B34F-4D49-9F7E-2973B78444F3}"/>
              </a:ext>
            </a:extLst>
          </p:cNvPr>
          <p:cNvSpPr>
            <a:spLocks noGrp="1"/>
          </p:cNvSpPr>
          <p:nvPr>
            <p:ph type="pic" idx="13"/>
          </p:nvPr>
        </p:nvSpPr>
        <p:spPr>
          <a:xfrm>
            <a:off x="8550210" y="2715859"/>
            <a:ext cx="2265265" cy="2248028"/>
          </a:xfrm>
          <a:prstGeom prst="ellipse">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pic>
        <p:nvPicPr>
          <p:cNvPr id="21" name="Kuva 20" descr="Kuva, joka sisältää kohteen piirtäminen&#10;&#10;Kuvaus luotu automaattisesti">
            <a:extLst>
              <a:ext uri="{FF2B5EF4-FFF2-40B4-BE49-F238E27FC236}">
                <a16:creationId xmlns:a16="http://schemas.microsoft.com/office/drawing/2014/main" id="{1859B885-88F6-5A47-9493-9524266A95DB}"/>
              </a:ext>
            </a:extLst>
          </p:cNvPr>
          <p:cNvPicPr>
            <a:picLocks noChangeAspect="1"/>
          </p:cNvPicPr>
          <p:nvPr userDrawn="1"/>
        </p:nvPicPr>
        <p:blipFill>
          <a:blip r:embed="rId3"/>
          <a:stretch>
            <a:fillRect/>
          </a:stretch>
        </p:blipFill>
        <p:spPr>
          <a:xfrm>
            <a:off x="10672355" y="267650"/>
            <a:ext cx="1065510" cy="468000"/>
          </a:xfrm>
          <a:prstGeom prst="rect">
            <a:avLst/>
          </a:prstGeom>
        </p:spPr>
      </p:pic>
    </p:spTree>
    <p:extLst>
      <p:ext uri="{BB962C8B-B14F-4D97-AF65-F5344CB8AC3E}">
        <p14:creationId xmlns:p14="http://schemas.microsoft.com/office/powerpoint/2010/main" val="2903944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6"/>
          <p:cNvSpPr txBox="1">
            <a:spLocks noGrp="1"/>
          </p:cNvSpPr>
          <p:nvPr>
            <p:ph type="sldNum" idx="12"/>
          </p:nvPr>
        </p:nvSpPr>
        <p:spPr>
          <a:xfrm>
            <a:off x="10499800" y="6269262"/>
            <a:ext cx="85399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11502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35"/>
        <p:cNvGrpSpPr/>
        <p:nvPr/>
      </p:nvGrpSpPr>
      <p:grpSpPr>
        <a:xfrm>
          <a:off x="0" y="0"/>
          <a:ext cx="0" cy="0"/>
          <a:chOff x="0" y="0"/>
          <a:chExt cx="0" cy="0"/>
        </a:xfrm>
      </p:grpSpPr>
      <p:sp>
        <p:nvSpPr>
          <p:cNvPr id="36" name="Google Shape;36;p7"/>
          <p:cNvSpPr txBox="1">
            <a:spLocks noGrp="1"/>
          </p:cNvSpPr>
          <p:nvPr>
            <p:ph type="sldNum" idx="12"/>
          </p:nvPr>
        </p:nvSpPr>
        <p:spPr>
          <a:xfrm>
            <a:off x="10499800" y="6269262"/>
            <a:ext cx="85399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 name="Google Shape;37;p7"/>
          <p:cNvSpPr txBox="1">
            <a:spLocks noGrp="1"/>
          </p:cNvSpPr>
          <p:nvPr>
            <p:ph type="body" idx="1"/>
          </p:nvPr>
        </p:nvSpPr>
        <p:spPr>
          <a:xfrm>
            <a:off x="839972" y="457202"/>
            <a:ext cx="10513827" cy="5294312"/>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6492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ho we are - 1">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9ED62816-BB75-CA4E-BC70-2AFA647A1DCF}"/>
              </a:ext>
            </a:extLst>
          </p:cNvPr>
          <p:cNvPicPr>
            <a:picLocks noChangeAspect="1"/>
          </p:cNvPicPr>
          <p:nvPr userDrawn="1"/>
        </p:nvPicPr>
        <p:blipFill>
          <a:blip r:embed="rId2"/>
          <a:srcRect/>
          <a:stretch/>
        </p:blipFill>
        <p:spPr>
          <a:xfrm>
            <a:off x="0" y="0"/>
            <a:ext cx="12192000" cy="6858000"/>
          </a:xfrm>
          <a:prstGeom prst="rect">
            <a:avLst/>
          </a:prstGeom>
        </p:spPr>
      </p:pic>
      <p:pic>
        <p:nvPicPr>
          <p:cNvPr id="8" name="Kuva 7" descr="Kuva, joka sisältää kohteen piirtäminen&#10;&#10;Kuvaus luotu automaattisesti">
            <a:extLst>
              <a:ext uri="{FF2B5EF4-FFF2-40B4-BE49-F238E27FC236}">
                <a16:creationId xmlns:a16="http://schemas.microsoft.com/office/drawing/2014/main" id="{A44B395A-A297-7446-8E8C-77CD1BB56169}"/>
              </a:ext>
            </a:extLst>
          </p:cNvPr>
          <p:cNvPicPr>
            <a:picLocks noChangeAspect="1"/>
          </p:cNvPicPr>
          <p:nvPr userDrawn="1"/>
        </p:nvPicPr>
        <p:blipFill>
          <a:blip r:embed="rId3"/>
          <a:stretch>
            <a:fillRect/>
          </a:stretch>
        </p:blipFill>
        <p:spPr>
          <a:xfrm>
            <a:off x="10672355" y="267650"/>
            <a:ext cx="1065510" cy="468000"/>
          </a:xfrm>
          <a:prstGeom prst="rect">
            <a:avLst/>
          </a:prstGeom>
        </p:spPr>
      </p:pic>
      <p:pic>
        <p:nvPicPr>
          <p:cNvPr id="13" name="Kuva 12">
            <a:extLst>
              <a:ext uri="{FF2B5EF4-FFF2-40B4-BE49-F238E27FC236}">
                <a16:creationId xmlns:a16="http://schemas.microsoft.com/office/drawing/2014/main" id="{93DCAEA1-E78D-5649-A1EB-C7DDE29E169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7067" y="1233001"/>
            <a:ext cx="869383" cy="711313"/>
          </a:xfrm>
          <a:prstGeom prst="rect">
            <a:avLst/>
          </a:prstGeom>
        </p:spPr>
      </p:pic>
      <p:sp>
        <p:nvSpPr>
          <p:cNvPr id="9" name="Tekstiruutu 13">
            <a:extLst>
              <a:ext uri="{FF2B5EF4-FFF2-40B4-BE49-F238E27FC236}">
                <a16:creationId xmlns:a16="http://schemas.microsoft.com/office/drawing/2014/main" id="{D6BCEB57-A04E-F044-922A-38F9D819B88A}"/>
              </a:ext>
            </a:extLst>
          </p:cNvPr>
          <p:cNvSpPr txBox="1"/>
          <p:nvPr userDrawn="1"/>
        </p:nvSpPr>
        <p:spPr>
          <a:xfrm>
            <a:off x="1447067" y="2291346"/>
            <a:ext cx="5347758" cy="1750374"/>
          </a:xfrm>
          <a:prstGeom prst="rect">
            <a:avLst/>
          </a:prstGeom>
          <a:noFill/>
        </p:spPr>
        <p:txBody>
          <a:bodyPr wrap="square" lIns="0" tIns="0" rtlCol="0">
            <a:noAutofit/>
          </a:bodyPr>
          <a:lstStyle/>
          <a:p>
            <a:r>
              <a:rPr lang="en-GB" sz="1500" b="0" i="0" kern="1200" baseline="0">
                <a:solidFill>
                  <a:schemeClr val="tx1"/>
                </a:solidFill>
                <a:effectLst/>
                <a:latin typeface="+mn-lt"/>
                <a:ea typeface="+mn-ea"/>
                <a:cs typeface="+mn-cs"/>
              </a:rPr>
              <a:t>Clean energy, water and air are life-giving resources for which we at LUT University seek new solutions with our expertise in technology and business.</a:t>
            </a:r>
          </a:p>
          <a:p>
            <a:endParaRPr lang="en-GB" sz="1500" b="0" i="0" kern="1200" baseline="0">
              <a:solidFill>
                <a:schemeClr val="tx1"/>
              </a:solidFill>
              <a:effectLst/>
              <a:latin typeface="+mn-lt"/>
              <a:ea typeface="+mn-ea"/>
              <a:cs typeface="+mn-cs"/>
            </a:endParaRPr>
          </a:p>
          <a:p>
            <a:r>
              <a:rPr lang="en-GB" sz="1500" b="0" i="0" kern="1200" baseline="0">
                <a:solidFill>
                  <a:schemeClr val="tx1"/>
                </a:solidFill>
                <a:effectLst/>
                <a:latin typeface="+mn-lt"/>
                <a:ea typeface="+mn-ea"/>
                <a:cs typeface="+mn-cs"/>
              </a:rPr>
              <a:t>We help society and businesses in their sustainable renewal. Our international community consists of 6500 members.</a:t>
            </a:r>
            <a:br>
              <a:rPr lang="en-GB" sz="1500" b="0" i="0" kern="1200" baseline="0">
                <a:solidFill>
                  <a:schemeClr val="tx1"/>
                </a:solidFill>
                <a:effectLst/>
                <a:latin typeface="+mn-lt"/>
                <a:ea typeface="+mn-ea"/>
                <a:cs typeface="+mn-cs"/>
              </a:rPr>
            </a:br>
            <a:r>
              <a:rPr lang="en-GB" sz="1500" b="0" i="0" kern="1200" baseline="0">
                <a:solidFill>
                  <a:schemeClr val="tx1"/>
                </a:solidFill>
                <a:effectLst/>
                <a:latin typeface="+mn-lt"/>
                <a:ea typeface="+mn-ea"/>
                <a:cs typeface="+mn-cs"/>
              </a:rPr>
              <a:t>Our campuses are in Lappeenranta and Lahti, Finland.</a:t>
            </a:r>
          </a:p>
        </p:txBody>
      </p:sp>
    </p:spTree>
    <p:extLst>
      <p:ext uri="{BB962C8B-B14F-4D97-AF65-F5344CB8AC3E}">
        <p14:creationId xmlns:p14="http://schemas.microsoft.com/office/powerpoint/2010/main" val="44239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Who we are - 2">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9ED62816-BB75-CA4E-BC70-2AFA647A1DCF}"/>
              </a:ext>
            </a:extLst>
          </p:cNvPr>
          <p:cNvPicPr>
            <a:picLocks noChangeAspect="1"/>
          </p:cNvPicPr>
          <p:nvPr userDrawn="1"/>
        </p:nvPicPr>
        <p:blipFill>
          <a:blip r:embed="rId2"/>
          <a:srcRect/>
          <a:stretch/>
        </p:blipFill>
        <p:spPr>
          <a:xfrm>
            <a:off x="0" y="0"/>
            <a:ext cx="12192000" cy="6858000"/>
          </a:xfrm>
          <a:prstGeom prst="rect">
            <a:avLst/>
          </a:prstGeom>
        </p:spPr>
      </p:pic>
      <p:pic>
        <p:nvPicPr>
          <p:cNvPr id="8" name="Kuva 7" descr="Kuva, joka sisältää kohteen piirtäminen&#10;&#10;Kuvaus luotu automaattisesti">
            <a:extLst>
              <a:ext uri="{FF2B5EF4-FFF2-40B4-BE49-F238E27FC236}">
                <a16:creationId xmlns:a16="http://schemas.microsoft.com/office/drawing/2014/main" id="{A44B395A-A297-7446-8E8C-77CD1BB56169}"/>
              </a:ext>
            </a:extLst>
          </p:cNvPr>
          <p:cNvPicPr>
            <a:picLocks noChangeAspect="1"/>
          </p:cNvPicPr>
          <p:nvPr userDrawn="1"/>
        </p:nvPicPr>
        <p:blipFill>
          <a:blip r:embed="rId3"/>
          <a:stretch>
            <a:fillRect/>
          </a:stretch>
        </p:blipFill>
        <p:spPr>
          <a:xfrm>
            <a:off x="10672355" y="267650"/>
            <a:ext cx="1065510" cy="468000"/>
          </a:xfrm>
          <a:prstGeom prst="rect">
            <a:avLst/>
          </a:prstGeom>
        </p:spPr>
      </p:pic>
      <p:pic>
        <p:nvPicPr>
          <p:cNvPr id="13" name="Kuva 12">
            <a:extLst>
              <a:ext uri="{FF2B5EF4-FFF2-40B4-BE49-F238E27FC236}">
                <a16:creationId xmlns:a16="http://schemas.microsoft.com/office/drawing/2014/main" id="{93DCAEA1-E78D-5649-A1EB-C7DDE29E169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19175" y="862650"/>
            <a:ext cx="869383" cy="711313"/>
          </a:xfrm>
          <a:prstGeom prst="rect">
            <a:avLst/>
          </a:prstGeom>
        </p:spPr>
      </p:pic>
      <p:sp>
        <p:nvSpPr>
          <p:cNvPr id="6" name="Tekstiruutu 13">
            <a:extLst>
              <a:ext uri="{FF2B5EF4-FFF2-40B4-BE49-F238E27FC236}">
                <a16:creationId xmlns:a16="http://schemas.microsoft.com/office/drawing/2014/main" id="{356E3FCE-4EA8-2447-B93E-D112AFEEDC7F}"/>
              </a:ext>
            </a:extLst>
          </p:cNvPr>
          <p:cNvSpPr txBox="1"/>
          <p:nvPr userDrawn="1"/>
        </p:nvSpPr>
        <p:spPr>
          <a:xfrm>
            <a:off x="1019175" y="1864893"/>
            <a:ext cx="5347758" cy="1750374"/>
          </a:xfrm>
          <a:prstGeom prst="rect">
            <a:avLst/>
          </a:prstGeom>
          <a:noFill/>
        </p:spPr>
        <p:txBody>
          <a:bodyPr wrap="square" lIns="0" tIns="0" rtlCol="0">
            <a:noAutofit/>
          </a:bodyPr>
          <a:lstStyle/>
          <a:p>
            <a:r>
              <a:rPr lang="en-GB" sz="1500" b="0" i="0" kern="1200" baseline="0">
                <a:solidFill>
                  <a:schemeClr val="tx1"/>
                </a:solidFill>
                <a:effectLst/>
                <a:latin typeface="+mn-lt"/>
                <a:ea typeface="+mn-ea"/>
                <a:cs typeface="+mn-cs"/>
              </a:rPr>
              <a:t>Clean energy, water and air are life-giving resources for which we at LUT University seek new solutions with our expertise in technology and business.</a:t>
            </a:r>
          </a:p>
          <a:p>
            <a:endParaRPr lang="en-GB" sz="1500" b="0" i="0" kern="1200" baseline="0">
              <a:solidFill>
                <a:schemeClr val="tx1"/>
              </a:solidFill>
              <a:effectLst/>
              <a:latin typeface="+mn-lt"/>
              <a:ea typeface="+mn-ea"/>
              <a:cs typeface="+mn-cs"/>
            </a:endParaRPr>
          </a:p>
          <a:p>
            <a:r>
              <a:rPr lang="en-GB" sz="1500" b="0" i="0" kern="1200" baseline="0">
                <a:solidFill>
                  <a:schemeClr val="tx1"/>
                </a:solidFill>
                <a:effectLst/>
                <a:latin typeface="+mn-lt"/>
                <a:ea typeface="+mn-ea"/>
                <a:cs typeface="+mn-cs"/>
              </a:rPr>
              <a:t>We help society and businesses in their sustainable renewal. Our international community consists of 6500 members.</a:t>
            </a:r>
            <a:br>
              <a:rPr lang="en-GB" sz="1500" b="0" i="0" kern="1200" baseline="0">
                <a:solidFill>
                  <a:schemeClr val="tx1"/>
                </a:solidFill>
                <a:effectLst/>
                <a:latin typeface="+mn-lt"/>
                <a:ea typeface="+mn-ea"/>
                <a:cs typeface="+mn-cs"/>
              </a:rPr>
            </a:br>
            <a:r>
              <a:rPr lang="en-GB" sz="1500" b="0" i="0" kern="1200" baseline="0">
                <a:solidFill>
                  <a:schemeClr val="tx1"/>
                </a:solidFill>
                <a:effectLst/>
                <a:latin typeface="+mn-lt"/>
                <a:ea typeface="+mn-ea"/>
                <a:cs typeface="+mn-cs"/>
              </a:rPr>
              <a:t>Our campuses are in Lappeenranta and Lahti, Finland.</a:t>
            </a:r>
          </a:p>
        </p:txBody>
      </p:sp>
    </p:spTree>
    <p:extLst>
      <p:ext uri="{BB962C8B-B14F-4D97-AF65-F5344CB8AC3E}">
        <p14:creationId xmlns:p14="http://schemas.microsoft.com/office/powerpoint/2010/main" val="458515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Strategy - 1. Openin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D4ABAA-AB16-B04C-B98E-9E27895831F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Kuva 4" descr="Kuva, joka sisältää kohteen piirtäminen&#10;&#10;Kuvaus luotu automaattisesti">
            <a:extLst>
              <a:ext uri="{FF2B5EF4-FFF2-40B4-BE49-F238E27FC236}">
                <a16:creationId xmlns:a16="http://schemas.microsoft.com/office/drawing/2014/main" id="{943B4AF7-0103-E449-83EA-9FBF51A78C3F}"/>
              </a:ext>
            </a:extLst>
          </p:cNvPr>
          <p:cNvPicPr>
            <a:picLocks noChangeAspect="1"/>
          </p:cNvPicPr>
          <p:nvPr userDrawn="1"/>
        </p:nvPicPr>
        <p:blipFill>
          <a:blip r:embed="rId3"/>
          <a:stretch>
            <a:fillRect/>
          </a:stretch>
        </p:blipFill>
        <p:spPr>
          <a:xfrm>
            <a:off x="10672355" y="267650"/>
            <a:ext cx="1065510" cy="468000"/>
          </a:xfrm>
          <a:prstGeom prst="rect">
            <a:avLst/>
          </a:prstGeom>
        </p:spPr>
      </p:pic>
    </p:spTree>
    <p:extLst>
      <p:ext uri="{BB962C8B-B14F-4D97-AF65-F5344CB8AC3E}">
        <p14:creationId xmlns:p14="http://schemas.microsoft.com/office/powerpoint/2010/main" val="674817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Strategy - 2. System Earth">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614182-D5C1-E944-9EA0-91716C06A7B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Kuva 4" descr="Kuva, joka sisältää kohteen piirtäminen&#10;&#10;Kuvaus luotu automaattisesti">
            <a:extLst>
              <a:ext uri="{FF2B5EF4-FFF2-40B4-BE49-F238E27FC236}">
                <a16:creationId xmlns:a16="http://schemas.microsoft.com/office/drawing/2014/main" id="{943B4AF7-0103-E449-83EA-9FBF51A78C3F}"/>
              </a:ext>
            </a:extLst>
          </p:cNvPr>
          <p:cNvPicPr>
            <a:picLocks noChangeAspect="1"/>
          </p:cNvPicPr>
          <p:nvPr userDrawn="1"/>
        </p:nvPicPr>
        <p:blipFill>
          <a:blip r:embed="rId3"/>
          <a:stretch>
            <a:fillRect/>
          </a:stretch>
        </p:blipFill>
        <p:spPr>
          <a:xfrm>
            <a:off x="10672355" y="267650"/>
            <a:ext cx="1065510" cy="468000"/>
          </a:xfrm>
          <a:prstGeom prst="rect">
            <a:avLst/>
          </a:prstGeom>
        </p:spPr>
      </p:pic>
    </p:spTree>
    <p:extLst>
      <p:ext uri="{BB962C8B-B14F-4D97-AF65-F5344CB8AC3E}">
        <p14:creationId xmlns:p14="http://schemas.microsoft.com/office/powerpoint/2010/main" val="3754562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Strategy - 3. Scientific Solu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67412B-1598-9A40-92FC-C9ECFD8C73C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Kuva 4" descr="Kuva, joka sisältää kohteen piirtäminen&#10;&#10;Kuvaus luotu automaattisesti">
            <a:extLst>
              <a:ext uri="{FF2B5EF4-FFF2-40B4-BE49-F238E27FC236}">
                <a16:creationId xmlns:a16="http://schemas.microsoft.com/office/drawing/2014/main" id="{943B4AF7-0103-E449-83EA-9FBF51A78C3F}"/>
              </a:ext>
            </a:extLst>
          </p:cNvPr>
          <p:cNvPicPr>
            <a:picLocks noChangeAspect="1"/>
          </p:cNvPicPr>
          <p:nvPr userDrawn="1"/>
        </p:nvPicPr>
        <p:blipFill>
          <a:blip r:embed="rId3"/>
          <a:stretch>
            <a:fillRect/>
          </a:stretch>
        </p:blipFill>
        <p:spPr>
          <a:xfrm>
            <a:off x="10672355" y="267650"/>
            <a:ext cx="1065510" cy="468000"/>
          </a:xfrm>
          <a:prstGeom prst="rect">
            <a:avLst/>
          </a:prstGeom>
        </p:spPr>
      </p:pic>
    </p:spTree>
    <p:extLst>
      <p:ext uri="{BB962C8B-B14F-4D97-AF65-F5344CB8AC3E}">
        <p14:creationId xmlns:p14="http://schemas.microsoft.com/office/powerpoint/2010/main" val="2183077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1_Strategy - 3. Scientific Solu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8EC0C52-5F1A-2B40-8056-3360BCE90CA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Kuva 4" descr="Kuva, joka sisältää kohteen piirtäminen&#10;&#10;Kuvaus luotu automaattisesti">
            <a:extLst>
              <a:ext uri="{FF2B5EF4-FFF2-40B4-BE49-F238E27FC236}">
                <a16:creationId xmlns:a16="http://schemas.microsoft.com/office/drawing/2014/main" id="{943B4AF7-0103-E449-83EA-9FBF51A78C3F}"/>
              </a:ext>
            </a:extLst>
          </p:cNvPr>
          <p:cNvPicPr>
            <a:picLocks noChangeAspect="1"/>
          </p:cNvPicPr>
          <p:nvPr userDrawn="1"/>
        </p:nvPicPr>
        <p:blipFill>
          <a:blip r:embed="rId3"/>
          <a:stretch>
            <a:fillRect/>
          </a:stretch>
        </p:blipFill>
        <p:spPr>
          <a:xfrm>
            <a:off x="10672355" y="267650"/>
            <a:ext cx="1065510" cy="468000"/>
          </a:xfrm>
          <a:prstGeom prst="rect">
            <a:avLst/>
          </a:prstGeom>
        </p:spPr>
      </p:pic>
    </p:spTree>
    <p:extLst>
      <p:ext uri="{BB962C8B-B14F-4D97-AF65-F5344CB8AC3E}">
        <p14:creationId xmlns:p14="http://schemas.microsoft.com/office/powerpoint/2010/main" val="2010409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Kuva 13" descr="Kuva, joka sisältää kohteen istuminen, pöytä, kannettava, musta&#10;&#10;Kuvaus luotu automaattisesti">
            <a:extLst>
              <a:ext uri="{FF2B5EF4-FFF2-40B4-BE49-F238E27FC236}">
                <a16:creationId xmlns:a16="http://schemas.microsoft.com/office/drawing/2014/main" id="{146A491B-636F-3E44-8966-7CF5322CBC7B}"/>
              </a:ext>
            </a:extLst>
          </p:cNvPr>
          <p:cNvPicPr>
            <a:picLocks noChangeAspect="1"/>
          </p:cNvPicPr>
          <p:nvPr userDrawn="1"/>
        </p:nvPicPr>
        <p:blipFill>
          <a:blip r:embed="rId27"/>
          <a:stretch>
            <a:fillRect/>
          </a:stretch>
        </p:blipFill>
        <p:spPr>
          <a:xfrm>
            <a:off x="0" y="25460"/>
            <a:ext cx="12192000" cy="6851650"/>
          </a:xfrm>
          <a:prstGeom prst="rect">
            <a:avLst/>
          </a:prstGeom>
        </p:spPr>
      </p:pic>
      <p:sp>
        <p:nvSpPr>
          <p:cNvPr id="2" name="Otsikon paikkamerkki 1">
            <a:extLst>
              <a:ext uri="{FF2B5EF4-FFF2-40B4-BE49-F238E27FC236}">
                <a16:creationId xmlns:a16="http://schemas.microsoft.com/office/drawing/2014/main" id="{7737077E-75BF-2D47-8119-523F6C5BDBB9}"/>
              </a:ext>
            </a:extLst>
          </p:cNvPr>
          <p:cNvSpPr>
            <a:spLocks noGrp="1"/>
          </p:cNvSpPr>
          <p:nvPr>
            <p:ph type="title"/>
          </p:nvPr>
        </p:nvSpPr>
        <p:spPr>
          <a:xfrm>
            <a:off x="897031" y="1884955"/>
            <a:ext cx="10515600" cy="468479"/>
          </a:xfrm>
          <a:prstGeom prst="rect">
            <a:avLst/>
          </a:prstGeom>
        </p:spPr>
        <p:txBody>
          <a:bodyPr vert="horz" lIns="91440" tIns="45720" rIns="91440" bIns="45720" rtlCol="0" anchor="ctr">
            <a:normAutofit/>
          </a:bodyPr>
          <a:lstStyle/>
          <a:p>
            <a:endParaRPr lang="fi-FI"/>
          </a:p>
        </p:txBody>
      </p:sp>
      <p:sp>
        <p:nvSpPr>
          <p:cNvPr id="3" name="Tekstin paikkamerkki 2">
            <a:extLst>
              <a:ext uri="{FF2B5EF4-FFF2-40B4-BE49-F238E27FC236}">
                <a16:creationId xmlns:a16="http://schemas.microsoft.com/office/drawing/2014/main" id="{E1C5B255-5C87-0C4B-8515-13ADB9718293}"/>
              </a:ext>
            </a:extLst>
          </p:cNvPr>
          <p:cNvSpPr>
            <a:spLocks noGrp="1"/>
          </p:cNvSpPr>
          <p:nvPr>
            <p:ph type="body" idx="1"/>
          </p:nvPr>
        </p:nvSpPr>
        <p:spPr>
          <a:xfrm>
            <a:off x="1676400" y="2525801"/>
            <a:ext cx="9736231" cy="3726120"/>
          </a:xfrm>
          <a:prstGeom prst="rect">
            <a:avLst/>
          </a:prstGeom>
        </p:spPr>
        <p:txBody>
          <a:bodyPr vert="horz" lIns="91440" tIns="45720" rIns="91440" bIns="45720" rtlCol="0">
            <a:normAutofit/>
          </a:bodyPr>
          <a:lstStyle/>
          <a:p>
            <a:pPr lvl="0"/>
            <a:endParaRPr lang="fi-FI"/>
          </a:p>
        </p:txBody>
      </p:sp>
      <p:sp>
        <p:nvSpPr>
          <p:cNvPr id="7" name="Dian numeron paikkamerkki 6">
            <a:extLst>
              <a:ext uri="{FF2B5EF4-FFF2-40B4-BE49-F238E27FC236}">
                <a16:creationId xmlns:a16="http://schemas.microsoft.com/office/drawing/2014/main" id="{FF7931C4-CCCE-1249-9F24-0D4D6E5E19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48D3B-1FF9-624C-8C50-0B4815CF6181}" type="slidenum">
              <a:rPr lang="fi-FI" smtClean="0"/>
              <a:t>‹#›</a:t>
            </a:fld>
            <a:endParaRPr lang="fi-FI"/>
          </a:p>
        </p:txBody>
      </p:sp>
      <p:pic>
        <p:nvPicPr>
          <p:cNvPr id="11" name="Kuva 10" descr="Kuva, joka sisältää kohteen piirtäminen&#10;&#10;Kuvaus luotu automaattisesti">
            <a:extLst>
              <a:ext uri="{FF2B5EF4-FFF2-40B4-BE49-F238E27FC236}">
                <a16:creationId xmlns:a16="http://schemas.microsoft.com/office/drawing/2014/main" id="{4D7171AA-1D90-B440-8FE9-4E47D7ED058C}"/>
              </a:ext>
            </a:extLst>
          </p:cNvPr>
          <p:cNvPicPr>
            <a:picLocks noChangeAspect="1"/>
          </p:cNvPicPr>
          <p:nvPr userDrawn="1"/>
        </p:nvPicPr>
        <p:blipFill>
          <a:blip r:embed="rId28"/>
          <a:stretch>
            <a:fillRect/>
          </a:stretch>
        </p:blipFill>
        <p:spPr>
          <a:xfrm>
            <a:off x="10672355" y="267650"/>
            <a:ext cx="1065510" cy="468000"/>
          </a:xfrm>
          <a:prstGeom prst="rect">
            <a:avLst/>
          </a:prstGeom>
        </p:spPr>
      </p:pic>
      <p:sp>
        <p:nvSpPr>
          <p:cNvPr id="12" name="Suorakulmio 11">
            <a:extLst>
              <a:ext uri="{FF2B5EF4-FFF2-40B4-BE49-F238E27FC236}">
                <a16:creationId xmlns:a16="http://schemas.microsoft.com/office/drawing/2014/main" id="{ADFCFECA-7C74-4A44-BBAD-3D9B2F6E6DDF}"/>
              </a:ext>
            </a:extLst>
          </p:cNvPr>
          <p:cNvSpPr/>
          <p:nvPr userDrawn="1"/>
        </p:nvSpPr>
        <p:spPr>
          <a:xfrm>
            <a:off x="1012073" y="1608159"/>
            <a:ext cx="520001" cy="108000"/>
          </a:xfrm>
          <a:prstGeom prst="rect">
            <a:avLst/>
          </a:prstGeom>
          <a:solidFill>
            <a:srgbClr val="23B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737657035"/>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50" r:id="rId3"/>
    <p:sldLayoutId id="2147483654" r:id="rId4"/>
    <p:sldLayoutId id="2147483668" r:id="rId5"/>
    <p:sldLayoutId id="2147483655" r:id="rId6"/>
    <p:sldLayoutId id="2147483672" r:id="rId7"/>
    <p:sldLayoutId id="2147483673" r:id="rId8"/>
    <p:sldLayoutId id="2147483678" r:id="rId9"/>
    <p:sldLayoutId id="2147483674" r:id="rId10"/>
    <p:sldLayoutId id="2147483665" r:id="rId11"/>
    <p:sldLayoutId id="2147483664" r:id="rId12"/>
    <p:sldLayoutId id="2147483660" r:id="rId13"/>
    <p:sldLayoutId id="2147483661" r:id="rId14"/>
    <p:sldLayoutId id="2147483662" r:id="rId15"/>
    <p:sldLayoutId id="2147483663" r:id="rId16"/>
    <p:sldLayoutId id="2147483649" r:id="rId17"/>
    <p:sldLayoutId id="2147483677" r:id="rId18"/>
    <p:sldLayoutId id="2147483676" r:id="rId19"/>
    <p:sldLayoutId id="2147483679" r:id="rId20"/>
    <p:sldLayoutId id="2147483680" r:id="rId21"/>
    <p:sldLayoutId id="2147483666" r:id="rId22"/>
    <p:sldLayoutId id="2147483667" r:id="rId23"/>
    <p:sldLayoutId id="2147483671" r:id="rId24"/>
    <p:sldLayoutId id="2147483688" r:id="rId25"/>
  </p:sldLayoutIdLst>
  <p:txStyles>
    <p:titleStyle>
      <a:lvl1pPr algn="l" defTabSz="914400" rtl="0" eaLnBrk="1" latinLnBrk="0" hangingPunct="1">
        <a:lnSpc>
          <a:spcPct val="90000"/>
        </a:lnSpc>
        <a:spcBef>
          <a:spcPct val="0"/>
        </a:spcBef>
        <a:buNone/>
        <a:defRPr sz="3500" b="1" i="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3B900"/>
        </a:buClr>
        <a:buSzPct val="100000"/>
        <a:buFontTx/>
        <a:buBlip>
          <a:blip r:embed="rId29"/>
        </a:buBlip>
        <a:defRPr sz="15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3B900"/>
        </a:buClr>
        <a:buFont typeface="Wingdings" pitchFamily="2" charset="2"/>
        <a:buChar char="§"/>
        <a:defRPr sz="12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3B900"/>
        </a:buClr>
        <a:buFont typeface="Wingdings" pitchFamily="2" charset="2"/>
        <a:buChar char="§"/>
        <a:defRPr sz="12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3B900"/>
        </a:buClr>
        <a:buFont typeface="Wingdings" pitchFamily="2" charset="2"/>
        <a:buChar char="§"/>
        <a:defRPr sz="120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3B900"/>
        </a:buClr>
        <a:buFont typeface="Wingdings"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accent2"/>
              </a:buClr>
              <a:buSzPts val="4400"/>
              <a:buFont typeface="Arial Black"/>
              <a:buNone/>
              <a:defRPr sz="4400" b="0" i="0" u="none" strike="noStrike" cap="none">
                <a:solidFill>
                  <a:schemeClr val="accent2"/>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accent2"/>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accent3"/>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accent4"/>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accent5"/>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10499800" y="6269262"/>
            <a:ext cx="85399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1" i="0" u="none" strike="noStrike" cap="none">
                <a:solidFill>
                  <a:schemeClr val="accent2"/>
                </a:solidFill>
                <a:latin typeface="Arial"/>
                <a:ea typeface="Arial"/>
                <a:cs typeface="Arial"/>
                <a:sym typeface="Arial"/>
              </a:defRPr>
            </a:lvl1pPr>
            <a:lvl2pPr marL="0" marR="0" lvl="1" indent="0" algn="r" rtl="0">
              <a:spcBef>
                <a:spcPts val="0"/>
              </a:spcBef>
              <a:buNone/>
              <a:defRPr sz="1200" b="1" i="0" u="none" strike="noStrike" cap="none">
                <a:solidFill>
                  <a:schemeClr val="accent2"/>
                </a:solidFill>
                <a:latin typeface="Arial"/>
                <a:ea typeface="Arial"/>
                <a:cs typeface="Arial"/>
                <a:sym typeface="Arial"/>
              </a:defRPr>
            </a:lvl2pPr>
            <a:lvl3pPr marL="0" marR="0" lvl="2" indent="0" algn="r" rtl="0">
              <a:spcBef>
                <a:spcPts val="0"/>
              </a:spcBef>
              <a:buNone/>
              <a:defRPr sz="1200" b="1" i="0" u="none" strike="noStrike" cap="none">
                <a:solidFill>
                  <a:schemeClr val="accent2"/>
                </a:solidFill>
                <a:latin typeface="Arial"/>
                <a:ea typeface="Arial"/>
                <a:cs typeface="Arial"/>
                <a:sym typeface="Arial"/>
              </a:defRPr>
            </a:lvl3pPr>
            <a:lvl4pPr marL="0" marR="0" lvl="3" indent="0" algn="r" rtl="0">
              <a:spcBef>
                <a:spcPts val="0"/>
              </a:spcBef>
              <a:buNone/>
              <a:defRPr sz="1200" b="1" i="0" u="none" strike="noStrike" cap="none">
                <a:solidFill>
                  <a:schemeClr val="accent2"/>
                </a:solidFill>
                <a:latin typeface="Arial"/>
                <a:ea typeface="Arial"/>
                <a:cs typeface="Arial"/>
                <a:sym typeface="Arial"/>
              </a:defRPr>
            </a:lvl4pPr>
            <a:lvl5pPr marL="0" marR="0" lvl="4" indent="0" algn="r" rtl="0">
              <a:spcBef>
                <a:spcPts val="0"/>
              </a:spcBef>
              <a:buNone/>
              <a:defRPr sz="1200" b="1" i="0" u="none" strike="noStrike" cap="none">
                <a:solidFill>
                  <a:schemeClr val="accent2"/>
                </a:solidFill>
                <a:latin typeface="Arial"/>
                <a:ea typeface="Arial"/>
                <a:cs typeface="Arial"/>
                <a:sym typeface="Arial"/>
              </a:defRPr>
            </a:lvl5pPr>
            <a:lvl6pPr marL="0" marR="0" lvl="5" indent="0" algn="r" rtl="0">
              <a:spcBef>
                <a:spcPts val="0"/>
              </a:spcBef>
              <a:buNone/>
              <a:defRPr sz="1200" b="1" i="0" u="none" strike="noStrike" cap="none">
                <a:solidFill>
                  <a:schemeClr val="accent2"/>
                </a:solidFill>
                <a:latin typeface="Arial"/>
                <a:ea typeface="Arial"/>
                <a:cs typeface="Arial"/>
                <a:sym typeface="Arial"/>
              </a:defRPr>
            </a:lvl6pPr>
            <a:lvl7pPr marL="0" marR="0" lvl="6" indent="0" algn="r" rtl="0">
              <a:spcBef>
                <a:spcPts val="0"/>
              </a:spcBef>
              <a:buNone/>
              <a:defRPr sz="1200" b="1" i="0" u="none" strike="noStrike" cap="none">
                <a:solidFill>
                  <a:schemeClr val="accent2"/>
                </a:solidFill>
                <a:latin typeface="Arial"/>
                <a:ea typeface="Arial"/>
                <a:cs typeface="Arial"/>
                <a:sym typeface="Arial"/>
              </a:defRPr>
            </a:lvl7pPr>
            <a:lvl8pPr marL="0" marR="0" lvl="7" indent="0" algn="r" rtl="0">
              <a:spcBef>
                <a:spcPts val="0"/>
              </a:spcBef>
              <a:buNone/>
              <a:defRPr sz="1200" b="1" i="0" u="none" strike="noStrike" cap="none">
                <a:solidFill>
                  <a:schemeClr val="accent2"/>
                </a:solidFill>
                <a:latin typeface="Arial"/>
                <a:ea typeface="Arial"/>
                <a:cs typeface="Arial"/>
                <a:sym typeface="Arial"/>
              </a:defRPr>
            </a:lvl8pPr>
            <a:lvl9pPr marL="0" marR="0" lvl="8" indent="0" algn="r" rtl="0">
              <a:spcBef>
                <a:spcPts val="0"/>
              </a:spcBef>
              <a:buNone/>
              <a:defRPr sz="12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p:nvPr/>
        </p:nvSpPr>
        <p:spPr>
          <a:xfrm>
            <a:off x="838200" y="6269262"/>
            <a:ext cx="437605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1" i="0" u="none" strike="noStrike" cap="none">
                <a:solidFill>
                  <a:schemeClr val="accent2"/>
                </a:solidFill>
                <a:latin typeface="Arial"/>
                <a:ea typeface="Arial"/>
                <a:cs typeface="Arial"/>
                <a:sym typeface="Arial"/>
              </a:rPr>
              <a:t>Lappeenranta Junior University</a:t>
            </a:r>
            <a:endParaRPr/>
          </a:p>
        </p:txBody>
      </p:sp>
    </p:spTree>
    <p:extLst>
      <p:ext uri="{BB962C8B-B14F-4D97-AF65-F5344CB8AC3E}">
        <p14:creationId xmlns:p14="http://schemas.microsoft.com/office/powerpoint/2010/main" val="2700567171"/>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sv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39.png"/><Relationship Id="rId5" Type="http://schemas.openxmlformats.org/officeDocument/2006/relationships/image" Target="../media/image38.jpg"/><Relationship Id="rId4" Type="http://schemas.openxmlformats.org/officeDocument/2006/relationships/image" Target="../media/image37.jpg"/></Relationships>
</file>

<file path=ppt/slides/_rels/slide12.xml.rels><?xml version="1.0" encoding="UTF-8" standalone="yes"?>
<Relationships xmlns="http://schemas.openxmlformats.org/package/2006/relationships"><Relationship Id="rId3" Type="http://schemas.openxmlformats.org/officeDocument/2006/relationships/hyperlink" Target="https://www.uniori.fi/in-english/" TargetMode="External"/><Relationship Id="rId2" Type="http://schemas.openxmlformats.org/officeDocument/2006/relationships/hyperlink" Target="mailto:annamaria.mustonen@lut.fi" TargetMode="External"/><Relationship Id="rId1" Type="http://schemas.openxmlformats.org/officeDocument/2006/relationships/slideLayout" Target="../slideLayouts/slideLayout23.xml"/><Relationship Id="rId4" Type="http://schemas.openxmlformats.org/officeDocument/2006/relationships/hyperlink" Target="https://www.youtube.com/watch?v=rBm6xwh7TJ8&amp;list=PLr3KgO4XzwEXO47JShqvv-p1Z1H1sEh1z&amp;index=2"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laura.jouhkimo@lut.fi"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jpg"/></Relationships>
</file>

<file path=ppt/slides/_rels/slide6.xml.rels><?xml version="1.0" encoding="UTF-8" standalone="yes"?>
<Relationships xmlns="http://schemas.openxmlformats.org/package/2006/relationships"><Relationship Id="rId2" Type="http://schemas.openxmlformats.org/officeDocument/2006/relationships/hyperlink" Target="https://www.greenreality.fi/en"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847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D1DDA-6C02-4B95-BDB6-2DB980DB776B}"/>
              </a:ext>
            </a:extLst>
          </p:cNvPr>
          <p:cNvSpPr>
            <a:spLocks noGrp="1"/>
          </p:cNvSpPr>
          <p:nvPr>
            <p:ph type="title"/>
          </p:nvPr>
        </p:nvSpPr>
        <p:spPr/>
        <p:txBody>
          <a:bodyPr>
            <a:normAutofit fontScale="90000"/>
          </a:bodyPr>
          <a:lstStyle/>
          <a:p>
            <a:r>
              <a:rPr lang="en-US" dirty="0"/>
              <a:t>Our top five lessons learned</a:t>
            </a:r>
            <a:endParaRPr lang="fi-FI" dirty="0"/>
          </a:p>
        </p:txBody>
      </p:sp>
      <p:sp>
        <p:nvSpPr>
          <p:cNvPr id="4" name="Text Placeholder 3">
            <a:extLst>
              <a:ext uri="{FF2B5EF4-FFF2-40B4-BE49-F238E27FC236}">
                <a16:creationId xmlns:a16="http://schemas.microsoft.com/office/drawing/2014/main" id="{E962649F-8F23-4ECA-AE8E-A9731EB8D42C}"/>
              </a:ext>
            </a:extLst>
          </p:cNvPr>
          <p:cNvSpPr>
            <a:spLocks noGrp="1"/>
          </p:cNvSpPr>
          <p:nvPr>
            <p:ph type="body" sz="quarter" idx="12"/>
          </p:nvPr>
        </p:nvSpPr>
        <p:spPr/>
        <p:txBody>
          <a:bodyPr>
            <a:normAutofit/>
          </a:bodyPr>
          <a:lstStyle/>
          <a:p>
            <a:pPr marL="0" indent="0">
              <a:buNone/>
            </a:pPr>
            <a:r>
              <a:rPr lang="en-US" sz="2400" dirty="0"/>
              <a:t>1) Strong and committed collaboration between university and education provider on every organizational level are a key to success. </a:t>
            </a:r>
          </a:p>
          <a:p>
            <a:pPr marL="0" indent="0">
              <a:buNone/>
            </a:pPr>
            <a:r>
              <a:rPr lang="en-US" sz="2400" dirty="0"/>
              <a:t>2) Resourcing matters. We have gained results because we have had working hours and working hands for making those results. </a:t>
            </a:r>
          </a:p>
          <a:p>
            <a:pPr marL="0" indent="0">
              <a:buNone/>
            </a:pPr>
            <a:r>
              <a:rPr lang="en-US" sz="2400" dirty="0"/>
              <a:t>3) Developing new concepts takes time. In our case, 3-5 years.</a:t>
            </a:r>
          </a:p>
          <a:p>
            <a:pPr marL="0" indent="0">
              <a:buNone/>
            </a:pPr>
            <a:r>
              <a:rPr lang="en-US" sz="2400" dirty="0"/>
              <a:t>4) It is important to keep up good working spirit, good humor and good mood. </a:t>
            </a:r>
          </a:p>
          <a:p>
            <a:pPr marL="0" indent="0">
              <a:buNone/>
            </a:pPr>
            <a:r>
              <a:rPr lang="en-US" sz="2400" dirty="0"/>
              <a:t>5) Never underestimate the potential that lies in every child!</a:t>
            </a:r>
            <a:endParaRPr lang="fi-FI" sz="2400" dirty="0"/>
          </a:p>
        </p:txBody>
      </p:sp>
    </p:spTree>
    <p:extLst>
      <p:ext uri="{BB962C8B-B14F-4D97-AF65-F5344CB8AC3E}">
        <p14:creationId xmlns:p14="http://schemas.microsoft.com/office/powerpoint/2010/main" val="3652765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FCB1C7-2AED-418D-8196-754E8FD686AB}"/>
              </a:ext>
            </a:extLst>
          </p:cNvPr>
          <p:cNvPicPr>
            <a:picLocks noChangeAspect="1"/>
          </p:cNvPicPr>
          <p:nvPr/>
        </p:nvPicPr>
        <p:blipFill>
          <a:blip r:embed="rId3"/>
          <a:stretch>
            <a:fillRect/>
          </a:stretch>
        </p:blipFill>
        <p:spPr>
          <a:xfrm>
            <a:off x="2163180" y="4209196"/>
            <a:ext cx="4656186" cy="2328093"/>
          </a:xfrm>
          <a:prstGeom prst="rect">
            <a:avLst/>
          </a:prstGeom>
        </p:spPr>
      </p:pic>
      <p:pic>
        <p:nvPicPr>
          <p:cNvPr id="9" name="Picture 8" descr="A group of people holding certificates&#10;&#10;Description automatically generated with medium confidence">
            <a:extLst>
              <a:ext uri="{FF2B5EF4-FFF2-40B4-BE49-F238E27FC236}">
                <a16:creationId xmlns:a16="http://schemas.microsoft.com/office/drawing/2014/main" id="{E9D8AB70-321D-499F-936A-99DABF62061A}"/>
              </a:ext>
            </a:extLst>
          </p:cNvPr>
          <p:cNvPicPr>
            <a:picLocks noChangeAspect="1"/>
          </p:cNvPicPr>
          <p:nvPr/>
        </p:nvPicPr>
        <p:blipFill>
          <a:blip r:embed="rId4"/>
          <a:stretch>
            <a:fillRect/>
          </a:stretch>
        </p:blipFill>
        <p:spPr>
          <a:xfrm>
            <a:off x="8736697" y="2410977"/>
            <a:ext cx="3155156" cy="2743614"/>
          </a:xfrm>
          <a:prstGeom prst="rect">
            <a:avLst/>
          </a:prstGeom>
        </p:spPr>
      </p:pic>
      <p:pic>
        <p:nvPicPr>
          <p:cNvPr id="11" name="Picture 10" descr="A group of people holding a sign&#10;&#10;Description automatically generated">
            <a:extLst>
              <a:ext uri="{FF2B5EF4-FFF2-40B4-BE49-F238E27FC236}">
                <a16:creationId xmlns:a16="http://schemas.microsoft.com/office/drawing/2014/main" id="{4CEC5F87-0BA2-4D68-BC98-88333C760C1C}"/>
              </a:ext>
            </a:extLst>
          </p:cNvPr>
          <p:cNvPicPr>
            <a:picLocks noChangeAspect="1"/>
          </p:cNvPicPr>
          <p:nvPr/>
        </p:nvPicPr>
        <p:blipFill>
          <a:blip r:embed="rId5"/>
          <a:stretch>
            <a:fillRect/>
          </a:stretch>
        </p:blipFill>
        <p:spPr>
          <a:xfrm>
            <a:off x="4623435" y="1484757"/>
            <a:ext cx="3727609" cy="2485558"/>
          </a:xfrm>
          <a:prstGeom prst="rect">
            <a:avLst/>
          </a:prstGeom>
        </p:spPr>
      </p:pic>
      <p:pic>
        <p:nvPicPr>
          <p:cNvPr id="3" name="Graphic 2">
            <a:extLst>
              <a:ext uri="{FF2B5EF4-FFF2-40B4-BE49-F238E27FC236}">
                <a16:creationId xmlns:a16="http://schemas.microsoft.com/office/drawing/2014/main" id="{73D737CD-2605-4519-AC54-2120DE0E864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8769" y="2086124"/>
            <a:ext cx="3649013" cy="1127592"/>
          </a:xfrm>
          <a:prstGeom prst="rect">
            <a:avLst/>
          </a:prstGeom>
        </p:spPr>
      </p:pic>
      <p:sp>
        <p:nvSpPr>
          <p:cNvPr id="8" name="TextBox 7">
            <a:extLst>
              <a:ext uri="{FF2B5EF4-FFF2-40B4-BE49-F238E27FC236}">
                <a16:creationId xmlns:a16="http://schemas.microsoft.com/office/drawing/2014/main" id="{9465F35E-615A-4CC4-8507-276A5ADDD668}"/>
              </a:ext>
            </a:extLst>
          </p:cNvPr>
          <p:cNvSpPr txBox="1"/>
          <p:nvPr/>
        </p:nvSpPr>
        <p:spPr>
          <a:xfrm>
            <a:off x="705773" y="3321119"/>
            <a:ext cx="3415004" cy="461665"/>
          </a:xfrm>
          <a:prstGeom prst="rect">
            <a:avLst/>
          </a:prstGeom>
          <a:noFill/>
        </p:spPr>
        <p:txBody>
          <a:bodyPr wrap="square" rtlCol="0">
            <a:spAutoFit/>
          </a:bodyPr>
          <a:lstStyle/>
          <a:p>
            <a:r>
              <a:rPr lang="en-US" sz="1200" dirty="0">
                <a:solidFill>
                  <a:srgbClr val="92D050"/>
                </a:solidFill>
              </a:rPr>
              <a:t>International Sustainable Campus Network</a:t>
            </a:r>
          </a:p>
          <a:p>
            <a:r>
              <a:rPr lang="en-US" sz="1200" dirty="0">
                <a:solidFill>
                  <a:srgbClr val="92D050"/>
                </a:solidFill>
              </a:rPr>
              <a:t>“Partnership for Progress” award in 2020 </a:t>
            </a:r>
            <a:endParaRPr lang="fi-FI" sz="1200" dirty="0">
              <a:solidFill>
                <a:srgbClr val="92D050"/>
              </a:solidFill>
            </a:endParaRPr>
          </a:p>
        </p:txBody>
      </p:sp>
    </p:spTree>
    <p:extLst>
      <p:ext uri="{BB962C8B-B14F-4D97-AF65-F5344CB8AC3E}">
        <p14:creationId xmlns:p14="http://schemas.microsoft.com/office/powerpoint/2010/main" val="960149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3EAFA7-914A-45F0-89C8-3F90D989A4EE}"/>
              </a:ext>
            </a:extLst>
          </p:cNvPr>
          <p:cNvSpPr>
            <a:spLocks noGrp="1"/>
          </p:cNvSpPr>
          <p:nvPr>
            <p:ph type="body" sz="quarter" idx="10"/>
          </p:nvPr>
        </p:nvSpPr>
        <p:spPr/>
        <p:txBody>
          <a:bodyPr/>
          <a:lstStyle/>
          <a:p>
            <a:r>
              <a:rPr lang="en-US" dirty="0"/>
              <a:t>More information? Ideas for international cooperation? Please be in touch! </a:t>
            </a:r>
            <a:endParaRPr lang="fi-FI" dirty="0"/>
          </a:p>
        </p:txBody>
      </p:sp>
      <p:sp>
        <p:nvSpPr>
          <p:cNvPr id="3" name="Text Placeholder 2">
            <a:extLst>
              <a:ext uri="{FF2B5EF4-FFF2-40B4-BE49-F238E27FC236}">
                <a16:creationId xmlns:a16="http://schemas.microsoft.com/office/drawing/2014/main" id="{CDDD9A11-1DA4-4E2C-A8A8-CA85CA40BB74}"/>
              </a:ext>
            </a:extLst>
          </p:cNvPr>
          <p:cNvSpPr>
            <a:spLocks noGrp="1"/>
          </p:cNvSpPr>
          <p:nvPr>
            <p:ph type="body" sz="quarter" idx="11"/>
          </p:nvPr>
        </p:nvSpPr>
        <p:spPr>
          <a:xfrm>
            <a:off x="942320" y="4302166"/>
            <a:ext cx="6111621" cy="1809383"/>
          </a:xfrm>
        </p:spPr>
        <p:txBody>
          <a:bodyPr/>
          <a:lstStyle/>
          <a:p>
            <a:r>
              <a:rPr lang="en-US" dirty="0"/>
              <a:t>Annamaria Mustonen, MSc (Tech.), Coordinator of LUT Junior University</a:t>
            </a:r>
          </a:p>
          <a:p>
            <a:r>
              <a:rPr lang="en-US" dirty="0">
                <a:hlinkClick r:id="rId2"/>
              </a:rPr>
              <a:t>annamaria.mustonen@lut.fi</a:t>
            </a:r>
            <a:r>
              <a:rPr lang="en-US" dirty="0"/>
              <a:t>, +358503075942</a:t>
            </a:r>
          </a:p>
          <a:p>
            <a:r>
              <a:rPr lang="fi-FI" dirty="0">
                <a:hlinkClick r:id="rId3"/>
              </a:rPr>
              <a:t>https://www.lut.fi/en/studies/junior-university</a:t>
            </a:r>
          </a:p>
          <a:p>
            <a:r>
              <a:rPr lang="fi-FI" dirty="0">
                <a:hlinkClick r:id="rId3"/>
              </a:rPr>
              <a:t>https://www.uniori.fi/in-english/</a:t>
            </a:r>
            <a:endParaRPr lang="fi-FI" dirty="0"/>
          </a:p>
          <a:p>
            <a:r>
              <a:rPr lang="fi-FI" dirty="0">
                <a:hlinkClick r:id="rId4"/>
              </a:rPr>
              <a:t>https://www.youtube.com/watch?v=rBm6xwh7TJ8&amp;list=PLr3KgO4XzwEXO47JShqvv-p1Z1H1sEh1z&amp;index=2</a:t>
            </a:r>
            <a:endParaRPr lang="fi-FI" dirty="0"/>
          </a:p>
          <a:p>
            <a:endParaRPr lang="fi-FI" dirty="0"/>
          </a:p>
          <a:p>
            <a:endParaRPr lang="fi-FI" dirty="0"/>
          </a:p>
        </p:txBody>
      </p:sp>
    </p:spTree>
    <p:extLst>
      <p:ext uri="{BB962C8B-B14F-4D97-AF65-F5344CB8AC3E}">
        <p14:creationId xmlns:p14="http://schemas.microsoft.com/office/powerpoint/2010/main" val="2794912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980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93E8C-56D5-9C75-306A-B62A01D2FCB9}"/>
              </a:ext>
            </a:extLst>
          </p:cNvPr>
          <p:cNvSpPr>
            <a:spLocks noGrp="1"/>
          </p:cNvSpPr>
          <p:nvPr>
            <p:ph type="title"/>
          </p:nvPr>
        </p:nvSpPr>
        <p:spPr>
          <a:xfrm>
            <a:off x="907916" y="3429000"/>
            <a:ext cx="7030609" cy="1840584"/>
          </a:xfrm>
        </p:spPr>
        <p:txBody>
          <a:bodyPr/>
          <a:lstStyle/>
          <a:p>
            <a:r>
              <a:rPr lang="fi-FI" dirty="0" err="1"/>
              <a:t>Lut</a:t>
            </a:r>
            <a:r>
              <a:rPr lang="fi-FI" dirty="0"/>
              <a:t> Junior </a:t>
            </a:r>
            <a:r>
              <a:rPr lang="fi-FI" dirty="0" err="1"/>
              <a:t>university</a:t>
            </a:r>
            <a:r>
              <a:rPr lang="fi-FI" dirty="0"/>
              <a:t> </a:t>
            </a:r>
            <a:br>
              <a:rPr lang="fi-FI" dirty="0"/>
            </a:br>
            <a:r>
              <a:rPr lang="fi-FI" dirty="0"/>
              <a:t>&amp; uniori </a:t>
            </a:r>
            <a:r>
              <a:rPr lang="fi-FI" dirty="0" err="1"/>
              <a:t>collaboration</a:t>
            </a:r>
            <a:r>
              <a:rPr lang="fi-FI" dirty="0"/>
              <a:t> </a:t>
            </a:r>
            <a:r>
              <a:rPr lang="fi-FI" dirty="0" err="1"/>
              <a:t>model</a:t>
            </a:r>
            <a:endParaRPr lang="fi-FI" dirty="0"/>
          </a:p>
        </p:txBody>
      </p:sp>
      <p:sp>
        <p:nvSpPr>
          <p:cNvPr id="3" name="Text Placeholder 2">
            <a:extLst>
              <a:ext uri="{FF2B5EF4-FFF2-40B4-BE49-F238E27FC236}">
                <a16:creationId xmlns:a16="http://schemas.microsoft.com/office/drawing/2014/main" id="{A908EC08-EDB6-B144-631D-94E6E456E4CA}"/>
              </a:ext>
            </a:extLst>
          </p:cNvPr>
          <p:cNvSpPr>
            <a:spLocks noGrp="1"/>
          </p:cNvSpPr>
          <p:nvPr>
            <p:ph type="body" sz="quarter" idx="10"/>
          </p:nvPr>
        </p:nvSpPr>
        <p:spPr>
          <a:xfrm>
            <a:off x="907916" y="3497344"/>
            <a:ext cx="6984227" cy="1379456"/>
          </a:xfrm>
        </p:spPr>
        <p:txBody>
          <a:bodyPr/>
          <a:lstStyle/>
          <a:p>
            <a:endParaRPr lang="fi-FI" dirty="0"/>
          </a:p>
        </p:txBody>
      </p:sp>
      <p:sp>
        <p:nvSpPr>
          <p:cNvPr id="4" name="Text Placeholder 3">
            <a:extLst>
              <a:ext uri="{FF2B5EF4-FFF2-40B4-BE49-F238E27FC236}">
                <a16:creationId xmlns:a16="http://schemas.microsoft.com/office/drawing/2014/main" id="{0FD89806-9D35-159F-E5DD-58961DF472E3}"/>
              </a:ext>
            </a:extLst>
          </p:cNvPr>
          <p:cNvSpPr>
            <a:spLocks noGrp="1"/>
          </p:cNvSpPr>
          <p:nvPr>
            <p:ph type="body" sz="quarter" idx="11"/>
          </p:nvPr>
        </p:nvSpPr>
        <p:spPr>
          <a:xfrm>
            <a:off x="907915" y="5313409"/>
            <a:ext cx="6984227" cy="857854"/>
          </a:xfrm>
        </p:spPr>
        <p:txBody>
          <a:bodyPr/>
          <a:lstStyle/>
          <a:p>
            <a:r>
              <a:rPr lang="fi-FI" sz="1400" dirty="0"/>
              <a:t>Annamaria Mustonen</a:t>
            </a:r>
          </a:p>
          <a:p>
            <a:br>
              <a:rPr lang="fi-FI" sz="1400" dirty="0"/>
            </a:br>
            <a:r>
              <a:rPr lang="fi-FI" sz="1400" dirty="0" err="1"/>
              <a:t>Coordinator</a:t>
            </a:r>
            <a:r>
              <a:rPr lang="fi-FI" sz="1400" dirty="0"/>
              <a:t>, Lappeenranta-Lahti </a:t>
            </a:r>
            <a:r>
              <a:rPr lang="fi-FI" sz="1400" dirty="0" err="1"/>
              <a:t>University</a:t>
            </a:r>
            <a:r>
              <a:rPr lang="fi-FI" sz="1400" dirty="0"/>
              <a:t> of Technology</a:t>
            </a:r>
          </a:p>
          <a:p>
            <a:r>
              <a:rPr lang="fi-FI" sz="1400" dirty="0"/>
              <a:t>Tel. +358 50 307 5942, </a:t>
            </a:r>
            <a:r>
              <a:rPr lang="fi-FI" sz="1400" dirty="0">
                <a:hlinkClick r:id="rId2"/>
              </a:rPr>
              <a:t>annamaria.mustonen@lut.fi</a:t>
            </a:r>
            <a:r>
              <a:rPr lang="fi-FI" sz="1400" dirty="0"/>
              <a:t> </a:t>
            </a:r>
          </a:p>
          <a:p>
            <a:endParaRPr lang="fi-FI" dirty="0"/>
          </a:p>
        </p:txBody>
      </p:sp>
      <p:sp>
        <p:nvSpPr>
          <p:cNvPr id="5" name="Text Placeholder 4">
            <a:extLst>
              <a:ext uri="{FF2B5EF4-FFF2-40B4-BE49-F238E27FC236}">
                <a16:creationId xmlns:a16="http://schemas.microsoft.com/office/drawing/2014/main" id="{6E244CC7-6841-0CFF-CE49-8F68CE38FF7A}"/>
              </a:ext>
            </a:extLst>
          </p:cNvPr>
          <p:cNvSpPr>
            <a:spLocks noGrp="1"/>
          </p:cNvSpPr>
          <p:nvPr>
            <p:ph type="body" sz="quarter" idx="12"/>
          </p:nvPr>
        </p:nvSpPr>
        <p:spPr/>
        <p:txBody>
          <a:bodyPr/>
          <a:lstStyle/>
          <a:p>
            <a:r>
              <a:rPr lang="fi-FI" dirty="0" err="1"/>
              <a:t>EUCUnet</a:t>
            </a:r>
            <a:r>
              <a:rPr lang="fi-FI" dirty="0"/>
              <a:t> </a:t>
            </a:r>
            <a:r>
              <a:rPr lang="fi-FI" dirty="0" err="1"/>
              <a:t>november</a:t>
            </a:r>
            <a:r>
              <a:rPr lang="fi-FI" dirty="0"/>
              <a:t> 6th 2023, </a:t>
            </a:r>
            <a:r>
              <a:rPr lang="fi-FI" dirty="0" err="1"/>
              <a:t>vienna</a:t>
            </a:r>
            <a:endParaRPr lang="fi-FI" dirty="0"/>
          </a:p>
        </p:txBody>
      </p:sp>
      <p:sp>
        <p:nvSpPr>
          <p:cNvPr id="6" name="Picture Placeholder 5">
            <a:extLst>
              <a:ext uri="{FF2B5EF4-FFF2-40B4-BE49-F238E27FC236}">
                <a16:creationId xmlns:a16="http://schemas.microsoft.com/office/drawing/2014/main" id="{61D70881-7E1E-C4DA-D504-F895542CB5CD}"/>
              </a:ext>
            </a:extLst>
          </p:cNvPr>
          <p:cNvSpPr>
            <a:spLocks noGrp="1"/>
          </p:cNvSpPr>
          <p:nvPr>
            <p:ph type="pic" idx="13"/>
          </p:nvPr>
        </p:nvSpPr>
        <p:spPr/>
      </p:sp>
    </p:spTree>
    <p:extLst>
      <p:ext uri="{BB962C8B-B14F-4D97-AF65-F5344CB8AC3E}">
        <p14:creationId xmlns:p14="http://schemas.microsoft.com/office/powerpoint/2010/main" val="2026550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1111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5453325-E072-4CD3-A622-B0A75CF77D6F}"/>
              </a:ext>
            </a:extLst>
          </p:cNvPr>
          <p:cNvSpPr>
            <a:spLocks noGrp="1"/>
          </p:cNvSpPr>
          <p:nvPr>
            <p:ph type="body" sz="quarter" idx="12"/>
          </p:nvPr>
        </p:nvSpPr>
        <p:spPr/>
        <p:txBody>
          <a:bodyPr>
            <a:normAutofit/>
          </a:bodyPr>
          <a:lstStyle/>
          <a:p>
            <a:r>
              <a:rPr lang="en-US" sz="2000" dirty="0"/>
              <a:t> &gt; 20 years of collaboration with schools and education providers</a:t>
            </a:r>
          </a:p>
          <a:p>
            <a:r>
              <a:rPr lang="en-US" sz="2000" dirty="0"/>
              <a:t>Science-based and building on strategic focus areas of LUT University</a:t>
            </a:r>
          </a:p>
          <a:p>
            <a:r>
              <a:rPr lang="fi-FI" sz="2000" dirty="0"/>
              <a:t>Science </a:t>
            </a:r>
            <a:r>
              <a:rPr lang="fi-FI" sz="2000" dirty="0" err="1"/>
              <a:t>labs</a:t>
            </a:r>
            <a:r>
              <a:rPr lang="fi-FI" sz="2000" dirty="0"/>
              <a:t> and </a:t>
            </a:r>
            <a:r>
              <a:rPr lang="fi-FI" sz="2000" dirty="0" err="1"/>
              <a:t>classrooms</a:t>
            </a:r>
            <a:r>
              <a:rPr lang="fi-FI" sz="2000" dirty="0"/>
              <a:t>, </a:t>
            </a:r>
            <a:r>
              <a:rPr lang="fi-FI" sz="2000" dirty="0" err="1"/>
              <a:t>visits</a:t>
            </a:r>
            <a:r>
              <a:rPr lang="fi-FI" sz="2000" dirty="0"/>
              <a:t>, </a:t>
            </a:r>
            <a:r>
              <a:rPr lang="fi-FI" sz="2000" dirty="0" err="1"/>
              <a:t>workshops</a:t>
            </a:r>
            <a:r>
              <a:rPr lang="fi-FI" sz="2000" dirty="0"/>
              <a:t> and </a:t>
            </a:r>
            <a:r>
              <a:rPr lang="fi-FI" sz="2000" dirty="0" err="1"/>
              <a:t>themed</a:t>
            </a:r>
            <a:r>
              <a:rPr lang="fi-FI" sz="2000" dirty="0"/>
              <a:t> </a:t>
            </a:r>
            <a:r>
              <a:rPr lang="fi-FI" sz="2000" dirty="0" err="1"/>
              <a:t>days</a:t>
            </a:r>
            <a:r>
              <a:rPr lang="fi-FI" sz="2000" dirty="0"/>
              <a:t> at </a:t>
            </a:r>
            <a:r>
              <a:rPr lang="fi-FI" sz="2000" dirty="0" err="1"/>
              <a:t>the</a:t>
            </a:r>
            <a:r>
              <a:rPr lang="fi-FI" sz="2000" dirty="0"/>
              <a:t> campus, </a:t>
            </a:r>
            <a:r>
              <a:rPr lang="fi-FI" sz="2000" dirty="0" err="1"/>
              <a:t>school</a:t>
            </a:r>
            <a:r>
              <a:rPr lang="fi-FI" sz="2000" dirty="0"/>
              <a:t> </a:t>
            </a:r>
            <a:r>
              <a:rPr lang="fi-FI" sz="2000" dirty="0" err="1"/>
              <a:t>visits</a:t>
            </a:r>
            <a:r>
              <a:rPr lang="fi-FI" sz="2000" dirty="0"/>
              <a:t> and </a:t>
            </a:r>
            <a:r>
              <a:rPr lang="fi-FI" sz="2000" dirty="0" err="1"/>
              <a:t>visiting</a:t>
            </a:r>
            <a:r>
              <a:rPr lang="fi-FI" sz="2000" dirty="0"/>
              <a:t> </a:t>
            </a:r>
            <a:r>
              <a:rPr lang="fi-FI" sz="2000" dirty="0" err="1"/>
              <a:t>lectures</a:t>
            </a:r>
            <a:r>
              <a:rPr lang="fi-FI" sz="2000" dirty="0"/>
              <a:t>, </a:t>
            </a:r>
            <a:r>
              <a:rPr lang="fi-FI" sz="2000" dirty="0" err="1"/>
              <a:t>teacher</a:t>
            </a:r>
            <a:r>
              <a:rPr lang="fi-FI" sz="2000" dirty="0"/>
              <a:t> </a:t>
            </a:r>
            <a:r>
              <a:rPr lang="fi-FI" sz="2000" dirty="0" err="1"/>
              <a:t>training</a:t>
            </a:r>
            <a:r>
              <a:rPr lang="fi-FI" sz="2000" dirty="0"/>
              <a:t>, </a:t>
            </a:r>
            <a:r>
              <a:rPr lang="fi-FI" sz="2000" dirty="0" err="1"/>
              <a:t>free</a:t>
            </a:r>
            <a:r>
              <a:rPr lang="fi-FI" sz="2000" dirty="0"/>
              <a:t> </a:t>
            </a:r>
            <a:r>
              <a:rPr lang="fi-FI" sz="2000" dirty="0" err="1"/>
              <a:t>time</a:t>
            </a:r>
            <a:r>
              <a:rPr lang="fi-FI" sz="2000" dirty="0"/>
              <a:t> </a:t>
            </a:r>
            <a:r>
              <a:rPr lang="fi-FI" sz="2000" dirty="0" err="1"/>
              <a:t>activities</a:t>
            </a:r>
            <a:r>
              <a:rPr lang="fi-FI" sz="2000" dirty="0"/>
              <a:t> (</a:t>
            </a:r>
            <a:r>
              <a:rPr lang="fi-FI" sz="2000" dirty="0" err="1"/>
              <a:t>virtual</a:t>
            </a:r>
            <a:r>
              <a:rPr lang="fi-FI" sz="2000" dirty="0"/>
              <a:t> </a:t>
            </a:r>
            <a:r>
              <a:rPr lang="fi-FI" sz="2000" dirty="0" err="1"/>
              <a:t>or</a:t>
            </a:r>
            <a:r>
              <a:rPr lang="fi-FI" sz="2000" dirty="0"/>
              <a:t> live science </a:t>
            </a:r>
            <a:r>
              <a:rPr lang="fi-FI" sz="2000" dirty="0" err="1"/>
              <a:t>clubs</a:t>
            </a:r>
            <a:r>
              <a:rPr lang="fi-FI" sz="2000" dirty="0"/>
              <a:t> and </a:t>
            </a:r>
            <a:r>
              <a:rPr lang="fi-FI" sz="2000" dirty="0" err="1"/>
              <a:t>day</a:t>
            </a:r>
            <a:r>
              <a:rPr lang="fi-FI" sz="2000" dirty="0"/>
              <a:t> </a:t>
            </a:r>
            <a:r>
              <a:rPr lang="fi-FI" sz="2000" dirty="0" err="1"/>
              <a:t>camps</a:t>
            </a:r>
            <a:r>
              <a:rPr lang="fi-FI" sz="2000" dirty="0"/>
              <a:t>, </a:t>
            </a:r>
            <a:r>
              <a:rPr lang="fi-FI" sz="2000" dirty="0" err="1"/>
              <a:t>summertime</a:t>
            </a:r>
            <a:r>
              <a:rPr lang="fi-FI" sz="2000" dirty="0"/>
              <a:t> </a:t>
            </a:r>
            <a:r>
              <a:rPr lang="fi-FI" sz="2000" dirty="0" err="1"/>
              <a:t>activities</a:t>
            </a:r>
            <a:r>
              <a:rPr lang="fi-FI" sz="2000" dirty="0"/>
              <a:t>) and </a:t>
            </a:r>
            <a:r>
              <a:rPr lang="fi-FI" sz="2000" dirty="0" err="1"/>
              <a:t>much</a:t>
            </a:r>
            <a:r>
              <a:rPr lang="fi-FI" sz="2000" dirty="0"/>
              <a:t> </a:t>
            </a:r>
            <a:r>
              <a:rPr lang="fi-FI" sz="2000" dirty="0" err="1"/>
              <a:t>more</a:t>
            </a:r>
            <a:r>
              <a:rPr lang="fi-FI" sz="2000" dirty="0"/>
              <a:t>! </a:t>
            </a:r>
          </a:p>
          <a:p>
            <a:r>
              <a:rPr lang="fi-FI" sz="2000" dirty="0" err="1"/>
              <a:t>Strong</a:t>
            </a:r>
            <a:r>
              <a:rPr lang="fi-FI" sz="2000" dirty="0"/>
              <a:t>, </a:t>
            </a:r>
            <a:r>
              <a:rPr lang="fi-FI" sz="2000" dirty="0" err="1"/>
              <a:t>curricula-based</a:t>
            </a:r>
            <a:r>
              <a:rPr lang="fi-FI" sz="2000" dirty="0"/>
              <a:t> </a:t>
            </a:r>
            <a:r>
              <a:rPr lang="fi-FI" sz="2000" dirty="0" err="1"/>
              <a:t>collaboration</a:t>
            </a:r>
            <a:r>
              <a:rPr lang="fi-FI" sz="2000" dirty="0"/>
              <a:t> </a:t>
            </a:r>
            <a:r>
              <a:rPr lang="fi-FI" sz="2000" dirty="0" err="1"/>
              <a:t>with</a:t>
            </a:r>
            <a:r>
              <a:rPr lang="fi-FI" sz="2000" dirty="0"/>
              <a:t> </a:t>
            </a:r>
            <a:r>
              <a:rPr lang="fi-FI" sz="2000" dirty="0" err="1"/>
              <a:t>educational</a:t>
            </a:r>
            <a:r>
              <a:rPr lang="fi-FI" sz="2000" dirty="0"/>
              <a:t> </a:t>
            </a:r>
            <a:r>
              <a:rPr lang="fi-FI" sz="2000" dirty="0" err="1"/>
              <a:t>institutions</a:t>
            </a:r>
            <a:r>
              <a:rPr lang="fi-FI" sz="2000" dirty="0"/>
              <a:t> and </a:t>
            </a:r>
            <a:r>
              <a:rPr lang="fi-FI" sz="2000" dirty="0" err="1"/>
              <a:t>other</a:t>
            </a:r>
            <a:r>
              <a:rPr lang="fi-FI" sz="2000" dirty="0"/>
              <a:t> </a:t>
            </a:r>
            <a:r>
              <a:rPr lang="fi-FI" sz="2000" dirty="0" err="1"/>
              <a:t>partners</a:t>
            </a:r>
            <a:r>
              <a:rPr lang="fi-FI" sz="2000" dirty="0"/>
              <a:t> in Finland and </a:t>
            </a:r>
            <a:r>
              <a:rPr lang="fi-FI" sz="2000" dirty="0" err="1"/>
              <a:t>abroad</a:t>
            </a:r>
            <a:endParaRPr lang="en-US" sz="2000" dirty="0"/>
          </a:p>
          <a:p>
            <a:pPr marL="0" indent="0">
              <a:buNone/>
            </a:pPr>
            <a:endParaRPr lang="en-US" sz="1800" dirty="0"/>
          </a:p>
          <a:p>
            <a:endParaRPr lang="en-US" sz="1800" dirty="0"/>
          </a:p>
        </p:txBody>
      </p:sp>
      <p:sp>
        <p:nvSpPr>
          <p:cNvPr id="7" name="Title 6">
            <a:extLst>
              <a:ext uri="{FF2B5EF4-FFF2-40B4-BE49-F238E27FC236}">
                <a16:creationId xmlns:a16="http://schemas.microsoft.com/office/drawing/2014/main" id="{A8430217-26DD-4773-BF68-12C51FF46D87}"/>
              </a:ext>
            </a:extLst>
          </p:cNvPr>
          <p:cNvSpPr>
            <a:spLocks noGrp="1"/>
          </p:cNvSpPr>
          <p:nvPr>
            <p:ph type="title"/>
          </p:nvPr>
        </p:nvSpPr>
        <p:spPr/>
        <p:txBody>
          <a:bodyPr>
            <a:normAutofit fontScale="90000"/>
          </a:bodyPr>
          <a:lstStyle/>
          <a:p>
            <a:r>
              <a:rPr lang="en-US" dirty="0"/>
              <a:t>LUT JUNIOR University activities</a:t>
            </a:r>
            <a:endParaRPr lang="fi-FI" dirty="0"/>
          </a:p>
        </p:txBody>
      </p:sp>
    </p:spTree>
    <p:extLst>
      <p:ext uri="{BB962C8B-B14F-4D97-AF65-F5344CB8AC3E}">
        <p14:creationId xmlns:p14="http://schemas.microsoft.com/office/powerpoint/2010/main" val="2691487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3C0C7-8FDA-4AC5-A940-B8761D9361CE}"/>
              </a:ext>
            </a:extLst>
          </p:cNvPr>
          <p:cNvSpPr>
            <a:spLocks noGrp="1"/>
          </p:cNvSpPr>
          <p:nvPr>
            <p:ph type="title"/>
          </p:nvPr>
        </p:nvSpPr>
        <p:spPr/>
        <p:txBody>
          <a:bodyPr>
            <a:normAutofit fontScale="90000"/>
          </a:bodyPr>
          <a:lstStyle/>
          <a:p>
            <a:r>
              <a:rPr lang="en-US"/>
              <a:t>LUT JUNIOR UNIVersity and sdgs</a:t>
            </a:r>
            <a:endParaRPr lang="fi-FI" dirty="0"/>
          </a:p>
        </p:txBody>
      </p:sp>
      <p:sp>
        <p:nvSpPr>
          <p:cNvPr id="4" name="Text Placeholder 3">
            <a:extLst>
              <a:ext uri="{FF2B5EF4-FFF2-40B4-BE49-F238E27FC236}">
                <a16:creationId xmlns:a16="http://schemas.microsoft.com/office/drawing/2014/main" id="{7AB3B1E5-1AD4-4A93-A7FF-EC4F61DC306F}"/>
              </a:ext>
            </a:extLst>
          </p:cNvPr>
          <p:cNvSpPr>
            <a:spLocks noGrp="1"/>
          </p:cNvSpPr>
          <p:nvPr>
            <p:ph type="body" sz="quarter" idx="12"/>
          </p:nvPr>
        </p:nvSpPr>
        <p:spPr>
          <a:xfrm>
            <a:off x="897032" y="2524139"/>
            <a:ext cx="10515600" cy="3647907"/>
          </a:xfrm>
        </p:spPr>
        <p:txBody>
          <a:bodyPr/>
          <a:lstStyle/>
          <a:p>
            <a:pPr marL="0" indent="0">
              <a:buNone/>
            </a:pPr>
            <a:r>
              <a:rPr lang="en-US" dirty="0"/>
              <a:t>Through our JU activities, we focus on influencing the following UN´s sustainable development goals in particular: </a:t>
            </a:r>
          </a:p>
          <a:p>
            <a:pPr marL="0" indent="0">
              <a:buNone/>
            </a:pPr>
            <a:endParaRPr lang="fi-FI" dirty="0"/>
          </a:p>
        </p:txBody>
      </p:sp>
      <p:pic>
        <p:nvPicPr>
          <p:cNvPr id="6" name="Picture 5" descr="A picture containing graphical user interface&#10;&#10;Description automatically generated">
            <a:extLst>
              <a:ext uri="{FF2B5EF4-FFF2-40B4-BE49-F238E27FC236}">
                <a16:creationId xmlns:a16="http://schemas.microsoft.com/office/drawing/2014/main" id="{E5D21FBA-9761-4D52-8C20-518AACC16198}"/>
              </a:ext>
            </a:extLst>
          </p:cNvPr>
          <p:cNvPicPr>
            <a:picLocks noChangeAspect="1"/>
          </p:cNvPicPr>
          <p:nvPr/>
        </p:nvPicPr>
        <p:blipFill>
          <a:blip r:embed="rId3"/>
          <a:stretch>
            <a:fillRect/>
          </a:stretch>
        </p:blipFill>
        <p:spPr>
          <a:xfrm>
            <a:off x="5812921" y="2923070"/>
            <a:ext cx="1473234" cy="1473234"/>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9EDFA4F9-9626-4507-8195-558B8BC5DCC5}"/>
              </a:ext>
            </a:extLst>
          </p:cNvPr>
          <p:cNvPicPr>
            <a:picLocks noChangeAspect="1"/>
          </p:cNvPicPr>
          <p:nvPr/>
        </p:nvPicPr>
        <p:blipFill>
          <a:blip r:embed="rId4"/>
          <a:stretch>
            <a:fillRect/>
          </a:stretch>
        </p:blipFill>
        <p:spPr>
          <a:xfrm>
            <a:off x="1019800" y="4633394"/>
            <a:ext cx="1473234" cy="1473234"/>
          </a:xfrm>
          <a:prstGeom prst="rect">
            <a:avLst/>
          </a:prstGeom>
        </p:spPr>
      </p:pic>
      <p:pic>
        <p:nvPicPr>
          <p:cNvPr id="10" name="Picture 9">
            <a:extLst>
              <a:ext uri="{FF2B5EF4-FFF2-40B4-BE49-F238E27FC236}">
                <a16:creationId xmlns:a16="http://schemas.microsoft.com/office/drawing/2014/main" id="{4D1625CA-C922-4211-9248-8EA0D20B42D2}"/>
              </a:ext>
            </a:extLst>
          </p:cNvPr>
          <p:cNvPicPr>
            <a:picLocks noChangeAspect="1"/>
          </p:cNvPicPr>
          <p:nvPr/>
        </p:nvPicPr>
        <p:blipFill>
          <a:blip r:embed="rId5"/>
          <a:stretch>
            <a:fillRect/>
          </a:stretch>
        </p:blipFill>
        <p:spPr>
          <a:xfrm>
            <a:off x="5812920" y="4602456"/>
            <a:ext cx="1473234" cy="1473234"/>
          </a:xfrm>
          <a:prstGeom prst="rect">
            <a:avLst/>
          </a:prstGeom>
        </p:spPr>
      </p:pic>
      <p:pic>
        <p:nvPicPr>
          <p:cNvPr id="15" name="Picture 14">
            <a:extLst>
              <a:ext uri="{FF2B5EF4-FFF2-40B4-BE49-F238E27FC236}">
                <a16:creationId xmlns:a16="http://schemas.microsoft.com/office/drawing/2014/main" id="{CA9FEF27-87A3-463E-85CE-927F9B0C2CA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19800" y="2935829"/>
            <a:ext cx="1473234" cy="1435219"/>
          </a:xfrm>
          <a:prstGeom prst="rect">
            <a:avLst/>
          </a:prstGeom>
          <a:noFill/>
          <a:ln>
            <a:noFill/>
          </a:ln>
        </p:spPr>
      </p:pic>
      <p:sp>
        <p:nvSpPr>
          <p:cNvPr id="14" name="TextBox 13">
            <a:extLst>
              <a:ext uri="{FF2B5EF4-FFF2-40B4-BE49-F238E27FC236}">
                <a16:creationId xmlns:a16="http://schemas.microsoft.com/office/drawing/2014/main" id="{777FCD06-CE3D-42A6-A4E2-61D078E52873}"/>
              </a:ext>
            </a:extLst>
          </p:cNvPr>
          <p:cNvSpPr txBox="1"/>
          <p:nvPr/>
        </p:nvSpPr>
        <p:spPr>
          <a:xfrm>
            <a:off x="2583611" y="2862304"/>
            <a:ext cx="3053751" cy="1615827"/>
          </a:xfrm>
          <a:prstGeom prst="rect">
            <a:avLst/>
          </a:prstGeom>
          <a:noFill/>
        </p:spPr>
        <p:txBody>
          <a:bodyPr wrap="square" rtlCol="0">
            <a:spAutoFit/>
          </a:bodyPr>
          <a:lstStyle/>
          <a:p>
            <a:r>
              <a:rPr lang="en-US" sz="1100" dirty="0"/>
              <a:t>Together with City of Lappeenranta, we have built a concept of collaboration that strengthens students' interest in mathematical and natural sciences and technology (STEAM) and provides students with comprehensive access to university education, thus promoting educational equality. The model has been introduced in other cities in Finland too.</a:t>
            </a:r>
            <a:endParaRPr lang="fi-FI" sz="1100" dirty="0"/>
          </a:p>
        </p:txBody>
      </p:sp>
      <p:sp>
        <p:nvSpPr>
          <p:cNvPr id="16" name="TextBox 15">
            <a:extLst>
              <a:ext uri="{FF2B5EF4-FFF2-40B4-BE49-F238E27FC236}">
                <a16:creationId xmlns:a16="http://schemas.microsoft.com/office/drawing/2014/main" id="{FD7C12FA-BEF3-42F7-B082-BD238220F940}"/>
              </a:ext>
            </a:extLst>
          </p:cNvPr>
          <p:cNvSpPr txBox="1"/>
          <p:nvPr/>
        </p:nvSpPr>
        <p:spPr>
          <a:xfrm>
            <a:off x="2615802" y="4601813"/>
            <a:ext cx="2723949" cy="1446550"/>
          </a:xfrm>
          <a:prstGeom prst="rect">
            <a:avLst/>
          </a:prstGeom>
          <a:noFill/>
        </p:spPr>
        <p:txBody>
          <a:bodyPr wrap="square" rtlCol="0">
            <a:spAutoFit/>
          </a:bodyPr>
          <a:lstStyle/>
          <a:p>
            <a:r>
              <a:rPr lang="en-US" sz="1100" dirty="0"/>
              <a:t>We organize science-based training for school teachers in issues related to global warming. We support schools in their climate actions and offer knowledge and skills for children and youth about their possibilities to fight climate change. In all our actions, we create and maintain optimism and hope. 	</a:t>
            </a:r>
            <a:endParaRPr lang="fi-FI" sz="1100" dirty="0"/>
          </a:p>
        </p:txBody>
      </p:sp>
      <p:sp>
        <p:nvSpPr>
          <p:cNvPr id="19" name="TextBox 18">
            <a:extLst>
              <a:ext uri="{FF2B5EF4-FFF2-40B4-BE49-F238E27FC236}">
                <a16:creationId xmlns:a16="http://schemas.microsoft.com/office/drawing/2014/main" id="{9DBBF32F-0BB0-4DD2-96AC-58D44BDC2322}"/>
              </a:ext>
            </a:extLst>
          </p:cNvPr>
          <p:cNvSpPr txBox="1"/>
          <p:nvPr/>
        </p:nvSpPr>
        <p:spPr>
          <a:xfrm>
            <a:off x="7461714" y="4538897"/>
            <a:ext cx="3118583" cy="1615827"/>
          </a:xfrm>
          <a:prstGeom prst="rect">
            <a:avLst/>
          </a:prstGeom>
          <a:noFill/>
        </p:spPr>
        <p:txBody>
          <a:bodyPr wrap="square" rtlCol="0">
            <a:spAutoFit/>
          </a:bodyPr>
          <a:lstStyle/>
          <a:p>
            <a:r>
              <a:rPr lang="en-US" sz="1100" dirty="0"/>
              <a:t>LUT Junior University is building on strong collaboration and partnerships with education providers, schools, companies, NGO’s and other institutions in all levels of educational system in Finland and abroad. We have strongly contributed to the European Green Leaf Award of the City of </a:t>
            </a:r>
            <a:r>
              <a:rPr lang="en-US" sz="1100" dirty="0" err="1"/>
              <a:t>Lappeenta</a:t>
            </a:r>
            <a:r>
              <a:rPr lang="en-US" sz="1100" dirty="0"/>
              <a:t> and continue developing new, European and global partnerships for more sustainable future. </a:t>
            </a:r>
            <a:endParaRPr lang="fi-FI" dirty="0"/>
          </a:p>
        </p:txBody>
      </p:sp>
      <p:sp>
        <p:nvSpPr>
          <p:cNvPr id="21" name="TextBox 20">
            <a:extLst>
              <a:ext uri="{FF2B5EF4-FFF2-40B4-BE49-F238E27FC236}">
                <a16:creationId xmlns:a16="http://schemas.microsoft.com/office/drawing/2014/main" id="{DDC51BDA-B848-4F89-ACF8-C66DE4287A06}"/>
              </a:ext>
            </a:extLst>
          </p:cNvPr>
          <p:cNvSpPr txBox="1"/>
          <p:nvPr/>
        </p:nvSpPr>
        <p:spPr>
          <a:xfrm>
            <a:off x="5637362" y="2980426"/>
            <a:ext cx="914400" cy="914400"/>
          </a:xfrm>
          <a:prstGeom prst="rect">
            <a:avLst/>
          </a:prstGeom>
          <a:noFill/>
        </p:spPr>
        <p:txBody>
          <a:bodyPr wrap="square" rtlCol="0">
            <a:spAutoFit/>
          </a:bodyPr>
          <a:lstStyle/>
          <a:p>
            <a:endParaRPr lang="fi-FI" dirty="0"/>
          </a:p>
        </p:txBody>
      </p:sp>
      <p:sp>
        <p:nvSpPr>
          <p:cNvPr id="22" name="TextBox 21">
            <a:extLst>
              <a:ext uri="{FF2B5EF4-FFF2-40B4-BE49-F238E27FC236}">
                <a16:creationId xmlns:a16="http://schemas.microsoft.com/office/drawing/2014/main" id="{75C5EB3D-835C-488B-A941-F62C8B9C374A}"/>
              </a:ext>
            </a:extLst>
          </p:cNvPr>
          <p:cNvSpPr txBox="1"/>
          <p:nvPr/>
        </p:nvSpPr>
        <p:spPr>
          <a:xfrm flipH="1">
            <a:off x="7461714" y="2879976"/>
            <a:ext cx="3055036" cy="1615827"/>
          </a:xfrm>
          <a:prstGeom prst="rect">
            <a:avLst/>
          </a:prstGeom>
          <a:noFill/>
        </p:spPr>
        <p:txBody>
          <a:bodyPr wrap="square" rtlCol="0">
            <a:spAutoFit/>
          </a:bodyPr>
          <a:lstStyle/>
          <a:p>
            <a:r>
              <a:rPr lang="fi-FI" sz="1100" dirty="0"/>
              <a:t>As a </a:t>
            </a:r>
            <a:r>
              <a:rPr lang="fi-FI" sz="1100" dirty="0" err="1"/>
              <a:t>part</a:t>
            </a:r>
            <a:r>
              <a:rPr lang="fi-FI" sz="1100" dirty="0"/>
              <a:t> of </a:t>
            </a:r>
            <a:r>
              <a:rPr lang="fi-FI" sz="1100" dirty="0" err="1"/>
              <a:t>our</a:t>
            </a:r>
            <a:r>
              <a:rPr lang="fi-FI" sz="1100" dirty="0"/>
              <a:t> JU </a:t>
            </a:r>
            <a:r>
              <a:rPr lang="fi-FI" sz="1100" dirty="0" err="1"/>
              <a:t>activities</a:t>
            </a:r>
            <a:r>
              <a:rPr lang="fi-FI" sz="1100" dirty="0"/>
              <a:t>, </a:t>
            </a:r>
            <a:r>
              <a:rPr lang="fi-FI" sz="1100" dirty="0" err="1"/>
              <a:t>we</a:t>
            </a:r>
            <a:r>
              <a:rPr lang="fi-FI" sz="1100" dirty="0"/>
              <a:t> </a:t>
            </a:r>
            <a:r>
              <a:rPr lang="fi-FI" sz="1100" dirty="0" err="1"/>
              <a:t>have</a:t>
            </a:r>
            <a:r>
              <a:rPr lang="fi-FI" sz="1100" dirty="0"/>
              <a:t> </a:t>
            </a:r>
            <a:r>
              <a:rPr lang="fi-FI" sz="1100" dirty="0" err="1"/>
              <a:t>developed</a:t>
            </a:r>
            <a:r>
              <a:rPr lang="fi-FI" sz="1100" dirty="0"/>
              <a:t> </a:t>
            </a:r>
            <a:r>
              <a:rPr lang="fi-FI" sz="1100" dirty="0" err="1"/>
              <a:t>study</a:t>
            </a:r>
            <a:r>
              <a:rPr lang="fi-FI" sz="1100" dirty="0"/>
              <a:t> </a:t>
            </a:r>
            <a:r>
              <a:rPr lang="fi-FI" sz="1100" dirty="0" err="1"/>
              <a:t>modules</a:t>
            </a:r>
            <a:r>
              <a:rPr lang="fi-FI" sz="1100" dirty="0"/>
              <a:t> </a:t>
            </a:r>
            <a:r>
              <a:rPr lang="fi-FI" sz="1100" dirty="0" err="1"/>
              <a:t>that</a:t>
            </a:r>
            <a:r>
              <a:rPr lang="fi-FI" sz="1100" dirty="0"/>
              <a:t> </a:t>
            </a:r>
            <a:r>
              <a:rPr lang="fi-FI" sz="1100" dirty="0" err="1"/>
              <a:t>focus</a:t>
            </a:r>
            <a:r>
              <a:rPr lang="fi-FI" sz="1100" dirty="0"/>
              <a:t> on </a:t>
            </a:r>
            <a:r>
              <a:rPr lang="fi-FI" sz="1100" dirty="0" err="1"/>
              <a:t>sustainable</a:t>
            </a:r>
            <a:r>
              <a:rPr lang="fi-FI" sz="1100" dirty="0"/>
              <a:t> </a:t>
            </a:r>
            <a:r>
              <a:rPr lang="fi-FI" sz="1100" dirty="0" err="1"/>
              <a:t>living</a:t>
            </a:r>
            <a:r>
              <a:rPr lang="fi-FI" sz="1100" dirty="0"/>
              <a:t> and </a:t>
            </a:r>
            <a:r>
              <a:rPr lang="fi-FI" sz="1100" dirty="0" err="1"/>
              <a:t>circular</a:t>
            </a:r>
            <a:r>
              <a:rPr lang="fi-FI" sz="1100" dirty="0"/>
              <a:t> </a:t>
            </a:r>
            <a:r>
              <a:rPr lang="fi-FI" sz="1100" dirty="0" err="1"/>
              <a:t>economy</a:t>
            </a:r>
            <a:r>
              <a:rPr lang="fi-FI" sz="1100" dirty="0"/>
              <a:t>. </a:t>
            </a:r>
            <a:r>
              <a:rPr lang="fi-FI" sz="1100" dirty="0" err="1"/>
              <a:t>Togerher</a:t>
            </a:r>
            <a:r>
              <a:rPr lang="fi-FI" sz="1100" dirty="0"/>
              <a:t> </a:t>
            </a:r>
            <a:r>
              <a:rPr lang="fi-FI" sz="1100" dirty="0" err="1"/>
              <a:t>with</a:t>
            </a:r>
            <a:r>
              <a:rPr lang="fi-FI" sz="1100" dirty="0"/>
              <a:t> </a:t>
            </a:r>
            <a:r>
              <a:rPr lang="fi-FI" sz="1100" dirty="0" err="1"/>
              <a:t>the</a:t>
            </a:r>
            <a:r>
              <a:rPr lang="fi-FI" sz="1100" dirty="0"/>
              <a:t> </a:t>
            </a:r>
            <a:r>
              <a:rPr lang="fi-FI" sz="1100" dirty="0" err="1"/>
              <a:t>school</a:t>
            </a:r>
            <a:r>
              <a:rPr lang="fi-FI" sz="1100" dirty="0"/>
              <a:t> </a:t>
            </a:r>
            <a:r>
              <a:rPr lang="fi-FI" sz="1100" dirty="0" err="1"/>
              <a:t>teachers</a:t>
            </a:r>
            <a:r>
              <a:rPr lang="fi-FI" sz="1100" dirty="0"/>
              <a:t>, </a:t>
            </a:r>
            <a:r>
              <a:rPr lang="fi-FI" sz="1100" dirty="0" err="1"/>
              <a:t>we</a:t>
            </a:r>
            <a:r>
              <a:rPr lang="fi-FI" sz="1100" dirty="0"/>
              <a:t> </a:t>
            </a:r>
            <a:r>
              <a:rPr lang="fi-FI" sz="1100" dirty="0" err="1"/>
              <a:t>have</a:t>
            </a:r>
            <a:r>
              <a:rPr lang="fi-FI" sz="1100" dirty="0"/>
              <a:t> </a:t>
            </a:r>
            <a:r>
              <a:rPr lang="fi-FI" sz="1100" dirty="0" err="1"/>
              <a:t>designed</a:t>
            </a:r>
            <a:r>
              <a:rPr lang="fi-FI" sz="1100" dirty="0"/>
              <a:t> </a:t>
            </a:r>
            <a:r>
              <a:rPr lang="fi-FI" sz="1100" dirty="0" err="1"/>
              <a:t>assignments</a:t>
            </a:r>
            <a:r>
              <a:rPr lang="fi-FI" sz="1100" dirty="0"/>
              <a:t> </a:t>
            </a:r>
            <a:r>
              <a:rPr lang="fi-FI" sz="1100" dirty="0" err="1"/>
              <a:t>where</a:t>
            </a:r>
            <a:r>
              <a:rPr lang="fi-FI" sz="1100" dirty="0"/>
              <a:t> </a:t>
            </a:r>
            <a:r>
              <a:rPr lang="fi-FI" sz="1100" dirty="0" err="1"/>
              <a:t>children</a:t>
            </a:r>
            <a:r>
              <a:rPr lang="fi-FI" sz="1100" dirty="0"/>
              <a:t> </a:t>
            </a:r>
            <a:r>
              <a:rPr lang="fi-FI" sz="1100" dirty="0" err="1"/>
              <a:t>share</a:t>
            </a:r>
            <a:r>
              <a:rPr lang="fi-FI" sz="1100" dirty="0"/>
              <a:t> </a:t>
            </a:r>
            <a:r>
              <a:rPr lang="fi-FI" sz="1100" dirty="0" err="1"/>
              <a:t>their</a:t>
            </a:r>
            <a:r>
              <a:rPr lang="fi-FI" sz="1100" dirty="0"/>
              <a:t> </a:t>
            </a:r>
            <a:r>
              <a:rPr lang="fi-FI" sz="1100" dirty="0" err="1"/>
              <a:t>new</a:t>
            </a:r>
            <a:r>
              <a:rPr lang="fi-FI" sz="1100" dirty="0"/>
              <a:t> </a:t>
            </a:r>
            <a:r>
              <a:rPr lang="fi-FI" sz="1100" dirty="0" err="1"/>
              <a:t>skills</a:t>
            </a:r>
            <a:r>
              <a:rPr lang="fi-FI" sz="1100" dirty="0"/>
              <a:t> and </a:t>
            </a:r>
            <a:r>
              <a:rPr lang="fi-FI" sz="1100" dirty="0" err="1"/>
              <a:t>knowledge</a:t>
            </a:r>
            <a:r>
              <a:rPr lang="fi-FI" sz="1100" dirty="0"/>
              <a:t> </a:t>
            </a:r>
            <a:r>
              <a:rPr lang="fi-FI" sz="1100" dirty="0" err="1"/>
              <a:t>with</a:t>
            </a:r>
            <a:r>
              <a:rPr lang="fi-FI" sz="1100" dirty="0"/>
              <a:t> </a:t>
            </a:r>
            <a:r>
              <a:rPr lang="fi-FI" sz="1100" dirty="0" err="1"/>
              <a:t>their</a:t>
            </a:r>
            <a:r>
              <a:rPr lang="fi-FI" sz="1100" dirty="0"/>
              <a:t> </a:t>
            </a:r>
            <a:r>
              <a:rPr lang="fi-FI" sz="1100" dirty="0" err="1"/>
              <a:t>families</a:t>
            </a:r>
            <a:r>
              <a:rPr lang="fi-FI" sz="1100" dirty="0"/>
              <a:t>. </a:t>
            </a:r>
            <a:r>
              <a:rPr lang="fi-FI" sz="1100" dirty="0" err="1"/>
              <a:t>This</a:t>
            </a:r>
            <a:r>
              <a:rPr lang="fi-FI" sz="1100" dirty="0"/>
              <a:t> </a:t>
            </a:r>
            <a:r>
              <a:rPr lang="fi-FI" sz="1100" dirty="0" err="1"/>
              <a:t>way</a:t>
            </a:r>
            <a:r>
              <a:rPr lang="fi-FI" sz="1100" dirty="0"/>
              <a:t> </a:t>
            </a:r>
            <a:r>
              <a:rPr lang="fi-FI" sz="1100" dirty="0" err="1"/>
              <a:t>we</a:t>
            </a:r>
            <a:r>
              <a:rPr lang="fi-FI" sz="1100" dirty="0"/>
              <a:t> </a:t>
            </a:r>
            <a:r>
              <a:rPr lang="fi-FI" sz="1100" dirty="0" err="1"/>
              <a:t>are</a:t>
            </a:r>
            <a:r>
              <a:rPr lang="fi-FI" sz="1100" dirty="0"/>
              <a:t> </a:t>
            </a:r>
            <a:r>
              <a:rPr lang="fi-FI" sz="1100" dirty="0" err="1"/>
              <a:t>able</a:t>
            </a:r>
            <a:r>
              <a:rPr lang="fi-FI" sz="1100" dirty="0"/>
              <a:t> to </a:t>
            </a:r>
            <a:r>
              <a:rPr lang="fi-FI" sz="1100" dirty="0" err="1"/>
              <a:t>reach</a:t>
            </a:r>
            <a:r>
              <a:rPr lang="fi-FI" sz="1100" dirty="0"/>
              <a:t> </a:t>
            </a:r>
            <a:r>
              <a:rPr lang="fi-FI" sz="1100" dirty="0" err="1"/>
              <a:t>not</a:t>
            </a:r>
            <a:r>
              <a:rPr lang="fi-FI" sz="1100" dirty="0"/>
              <a:t> just </a:t>
            </a:r>
            <a:r>
              <a:rPr lang="fi-FI" sz="1100" dirty="0" err="1"/>
              <a:t>the</a:t>
            </a:r>
            <a:r>
              <a:rPr lang="fi-FI" sz="1100" dirty="0"/>
              <a:t> </a:t>
            </a:r>
            <a:r>
              <a:rPr lang="fi-FI" sz="1100" dirty="0" err="1"/>
              <a:t>entire</a:t>
            </a:r>
            <a:r>
              <a:rPr lang="fi-FI" sz="1100" dirty="0"/>
              <a:t> </a:t>
            </a:r>
            <a:r>
              <a:rPr lang="fi-FI" sz="1100" dirty="0" err="1"/>
              <a:t>age</a:t>
            </a:r>
            <a:r>
              <a:rPr lang="fi-FI" sz="1100" dirty="0"/>
              <a:t> </a:t>
            </a:r>
            <a:r>
              <a:rPr lang="fi-FI" sz="1100" dirty="0" err="1"/>
              <a:t>group</a:t>
            </a:r>
            <a:r>
              <a:rPr lang="fi-FI" sz="1100" dirty="0"/>
              <a:t> </a:t>
            </a:r>
            <a:r>
              <a:rPr lang="fi-FI" sz="1100" dirty="0" err="1"/>
              <a:t>but</a:t>
            </a:r>
            <a:r>
              <a:rPr lang="fi-FI" sz="1100" dirty="0"/>
              <a:t> </a:t>
            </a:r>
            <a:r>
              <a:rPr lang="fi-FI" sz="1100" dirty="0" err="1"/>
              <a:t>gradually</a:t>
            </a:r>
            <a:r>
              <a:rPr lang="fi-FI" sz="1100" dirty="0"/>
              <a:t> </a:t>
            </a:r>
            <a:r>
              <a:rPr lang="fi-FI" sz="1100" dirty="0" err="1"/>
              <a:t>all</a:t>
            </a:r>
            <a:r>
              <a:rPr lang="fi-FI" sz="1100" dirty="0"/>
              <a:t> </a:t>
            </a:r>
            <a:r>
              <a:rPr lang="fi-FI" sz="1100" dirty="0" err="1"/>
              <a:t>the</a:t>
            </a:r>
            <a:r>
              <a:rPr lang="fi-FI" sz="1100" dirty="0"/>
              <a:t> </a:t>
            </a:r>
            <a:r>
              <a:rPr lang="fi-FI" sz="1100" dirty="0" err="1"/>
              <a:t>families</a:t>
            </a:r>
            <a:r>
              <a:rPr lang="fi-FI" sz="1100" dirty="0"/>
              <a:t> in </a:t>
            </a:r>
            <a:r>
              <a:rPr lang="fi-FI" sz="1100" dirty="0" err="1"/>
              <a:t>the</a:t>
            </a:r>
            <a:r>
              <a:rPr lang="fi-FI" sz="1100" dirty="0"/>
              <a:t> </a:t>
            </a:r>
            <a:r>
              <a:rPr lang="fi-FI" sz="1100" dirty="0" err="1"/>
              <a:t>partner</a:t>
            </a:r>
            <a:r>
              <a:rPr lang="fi-FI" sz="1100" dirty="0"/>
              <a:t> </a:t>
            </a:r>
            <a:r>
              <a:rPr lang="fi-FI" sz="1100" dirty="0" err="1"/>
              <a:t>cities</a:t>
            </a:r>
            <a:r>
              <a:rPr lang="fi-FI" sz="1100" dirty="0"/>
              <a:t>.</a:t>
            </a:r>
            <a:endParaRPr lang="fi-FI" sz="1100" b="1" dirty="0"/>
          </a:p>
        </p:txBody>
      </p:sp>
    </p:spTree>
    <p:extLst>
      <p:ext uri="{BB962C8B-B14F-4D97-AF65-F5344CB8AC3E}">
        <p14:creationId xmlns:p14="http://schemas.microsoft.com/office/powerpoint/2010/main" val="1055531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91A12-0244-4E10-8206-843021CCD3E7}"/>
              </a:ext>
            </a:extLst>
          </p:cNvPr>
          <p:cNvSpPr>
            <a:spLocks noGrp="1"/>
          </p:cNvSpPr>
          <p:nvPr>
            <p:ph type="title"/>
          </p:nvPr>
        </p:nvSpPr>
        <p:spPr/>
        <p:txBody>
          <a:bodyPr>
            <a:normAutofit fontScale="90000"/>
          </a:bodyPr>
          <a:lstStyle/>
          <a:p>
            <a:r>
              <a:rPr lang="en-US" dirty="0"/>
              <a:t>In Lappeenranta</a:t>
            </a:r>
            <a:endParaRPr lang="fi-FI" dirty="0"/>
          </a:p>
        </p:txBody>
      </p:sp>
      <p:sp>
        <p:nvSpPr>
          <p:cNvPr id="4" name="Text Placeholder 3">
            <a:extLst>
              <a:ext uri="{FF2B5EF4-FFF2-40B4-BE49-F238E27FC236}">
                <a16:creationId xmlns:a16="http://schemas.microsoft.com/office/drawing/2014/main" id="{C7B85507-9729-4BD6-9F1F-493A04BD51E5}"/>
              </a:ext>
            </a:extLst>
          </p:cNvPr>
          <p:cNvSpPr>
            <a:spLocks noGrp="1"/>
          </p:cNvSpPr>
          <p:nvPr>
            <p:ph type="body" sz="quarter" idx="12"/>
          </p:nvPr>
        </p:nvSpPr>
        <p:spPr/>
        <p:txBody>
          <a:bodyPr>
            <a:normAutofit/>
          </a:bodyPr>
          <a:lstStyle/>
          <a:p>
            <a:r>
              <a:rPr lang="en-US" sz="1800" dirty="0">
                <a:ea typeface="Montserrat"/>
                <a:cs typeface="Montserrat"/>
                <a:sym typeface="Montserrat"/>
              </a:rPr>
              <a:t>Every child gets involved in Junior University activities</a:t>
            </a:r>
          </a:p>
          <a:p>
            <a:r>
              <a:rPr lang="en-US" sz="1800" dirty="0">
                <a:ea typeface="Montserrat"/>
                <a:cs typeface="Montserrat"/>
                <a:sym typeface="Montserrat"/>
              </a:rPr>
              <a:t>Annually: ~ 3000 pupils in preschools and basic education, ~1000 high school students</a:t>
            </a:r>
          </a:p>
          <a:p>
            <a:r>
              <a:rPr lang="en-US" sz="1800" dirty="0">
                <a:ea typeface="Montserrat"/>
                <a:cs typeface="Montserrat"/>
                <a:sym typeface="Montserrat"/>
              </a:rPr>
              <a:t>All learning activities are included in curricula.</a:t>
            </a:r>
          </a:p>
          <a:p>
            <a:r>
              <a:rPr lang="en-US" sz="1800" dirty="0">
                <a:ea typeface="Montserrat"/>
                <a:cs typeface="Montserrat"/>
                <a:sym typeface="Montserrat"/>
              </a:rPr>
              <a:t>Close cooperation with teachers, also educating the teachers whose classes are involved, </a:t>
            </a:r>
          </a:p>
          <a:p>
            <a:r>
              <a:rPr lang="en-US" sz="1800" dirty="0" err="1">
                <a:ea typeface="Montserrat"/>
                <a:cs typeface="Montserrat"/>
                <a:sym typeface="Montserrat"/>
              </a:rPr>
              <a:t>Greenreality</a:t>
            </a:r>
            <a:r>
              <a:rPr lang="en-US" sz="1800" dirty="0">
                <a:ea typeface="Montserrat"/>
                <a:cs typeface="Montserrat"/>
                <a:sym typeface="Montserrat"/>
              </a:rPr>
              <a:t> goals and activities of the city: involving and engaging children and youth </a:t>
            </a:r>
          </a:p>
          <a:p>
            <a:pPr lvl="1"/>
            <a:r>
              <a:rPr lang="en-US" sz="1800" dirty="0">
                <a:ea typeface="Montserrat"/>
                <a:cs typeface="Montserrat"/>
                <a:sym typeface="Montserrat"/>
                <a:hlinkClick r:id="rId2"/>
              </a:rPr>
              <a:t>https://www.greenreality.fi/en</a:t>
            </a:r>
            <a:endParaRPr lang="en-US" sz="1800" dirty="0">
              <a:ea typeface="Montserrat"/>
              <a:cs typeface="Montserrat"/>
              <a:sym typeface="Montserrat"/>
            </a:endParaRPr>
          </a:p>
          <a:p>
            <a:r>
              <a:rPr lang="en-US" sz="1800" dirty="0">
                <a:ea typeface="Montserrat"/>
                <a:cs typeface="Montserrat"/>
                <a:sym typeface="Montserrat"/>
              </a:rPr>
              <a:t>Co-operation with various partners (including companies, NGO’s, city officials…)</a:t>
            </a:r>
          </a:p>
          <a:p>
            <a:r>
              <a:rPr lang="en-US" sz="1800" dirty="0">
                <a:ea typeface="Montserrat"/>
                <a:cs typeface="Montserrat"/>
                <a:sym typeface="Montserrat"/>
              </a:rPr>
              <a:t>Continuous and systematic concept, not based only on projects or personal interests of teachers or principals. </a:t>
            </a:r>
          </a:p>
          <a:p>
            <a:r>
              <a:rPr lang="en-US" sz="1800" dirty="0">
                <a:ea typeface="Montserrat"/>
                <a:cs typeface="Montserrat"/>
                <a:sym typeface="Montserrat"/>
              </a:rPr>
              <a:t>Based on strategic key research areas of LUT University </a:t>
            </a:r>
          </a:p>
          <a:p>
            <a:pPr marL="0" indent="0">
              <a:buNone/>
            </a:pPr>
            <a:endParaRPr lang="en-US" sz="1400" dirty="0">
              <a:ea typeface="Montserrat"/>
              <a:cs typeface="Montserrat"/>
              <a:sym typeface="Montserrat"/>
            </a:endParaRPr>
          </a:p>
          <a:p>
            <a:endParaRPr lang="en-US" sz="1400" dirty="0">
              <a:ea typeface="Montserrat"/>
              <a:cs typeface="Montserrat"/>
              <a:sym typeface="Montserrat"/>
            </a:endParaRPr>
          </a:p>
          <a:p>
            <a:pPr marL="0" indent="0">
              <a:buNone/>
            </a:pPr>
            <a:endParaRPr lang="en-US" sz="1400" dirty="0">
              <a:ea typeface="Montserrat"/>
              <a:cs typeface="Montserrat"/>
              <a:sym typeface="Montserrat"/>
            </a:endParaRPr>
          </a:p>
          <a:p>
            <a:endParaRPr lang="en-US" sz="1400" dirty="0">
              <a:ea typeface="Montserrat"/>
              <a:cs typeface="Montserrat"/>
              <a:sym typeface="Montserrat"/>
            </a:endParaRPr>
          </a:p>
          <a:p>
            <a:endParaRPr lang="en-US" sz="1400" dirty="0">
              <a:ea typeface="Montserrat"/>
              <a:cs typeface="Montserrat"/>
              <a:sym typeface="Montserrat"/>
            </a:endParaRPr>
          </a:p>
          <a:p>
            <a:endParaRPr lang="en-US" sz="1400" dirty="0">
              <a:ea typeface="Montserrat"/>
              <a:cs typeface="Montserrat"/>
              <a:sym typeface="Montserrat"/>
            </a:endParaRPr>
          </a:p>
          <a:p>
            <a:endParaRPr lang="fi-FI" dirty="0"/>
          </a:p>
        </p:txBody>
      </p:sp>
    </p:spTree>
    <p:extLst>
      <p:ext uri="{BB962C8B-B14F-4D97-AF65-F5344CB8AC3E}">
        <p14:creationId xmlns:p14="http://schemas.microsoft.com/office/powerpoint/2010/main" val="2034983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5D42-1035-B46E-AE14-6529BD79B842}"/>
              </a:ext>
            </a:extLst>
          </p:cNvPr>
          <p:cNvSpPr>
            <a:spLocks noGrp="1"/>
          </p:cNvSpPr>
          <p:nvPr>
            <p:ph type="title"/>
          </p:nvPr>
        </p:nvSpPr>
        <p:spPr/>
        <p:txBody>
          <a:bodyPr>
            <a:normAutofit fontScale="90000"/>
          </a:bodyPr>
          <a:lstStyle/>
          <a:p>
            <a:r>
              <a:rPr lang="fi-FI"/>
              <a:t>Collaboration with education providers</a:t>
            </a:r>
            <a:endParaRPr lang="fi-FI" dirty="0"/>
          </a:p>
        </p:txBody>
      </p:sp>
      <p:sp>
        <p:nvSpPr>
          <p:cNvPr id="4" name="Text Placeholder 3">
            <a:extLst>
              <a:ext uri="{FF2B5EF4-FFF2-40B4-BE49-F238E27FC236}">
                <a16:creationId xmlns:a16="http://schemas.microsoft.com/office/drawing/2014/main" id="{0A933CB6-7A40-BBDC-517C-929B400B6C68}"/>
              </a:ext>
            </a:extLst>
          </p:cNvPr>
          <p:cNvSpPr>
            <a:spLocks noGrp="1"/>
          </p:cNvSpPr>
          <p:nvPr>
            <p:ph type="body" sz="quarter" idx="12"/>
          </p:nvPr>
        </p:nvSpPr>
        <p:spPr/>
        <p:txBody>
          <a:bodyPr/>
          <a:lstStyle/>
          <a:p>
            <a:r>
              <a:rPr lang="fi-FI" dirty="0" err="1"/>
              <a:t>Close</a:t>
            </a:r>
            <a:r>
              <a:rPr lang="fi-FI" dirty="0"/>
              <a:t> </a:t>
            </a:r>
            <a:r>
              <a:rPr lang="fi-FI" dirty="0" err="1"/>
              <a:t>collaboration</a:t>
            </a:r>
            <a:r>
              <a:rPr lang="fi-FI" dirty="0"/>
              <a:t> </a:t>
            </a:r>
            <a:r>
              <a:rPr lang="fi-FI" dirty="0" err="1"/>
              <a:t>with</a:t>
            </a:r>
            <a:r>
              <a:rPr lang="fi-FI" dirty="0"/>
              <a:t> </a:t>
            </a:r>
            <a:r>
              <a:rPr lang="fi-FI" dirty="0" err="1"/>
              <a:t>several</a:t>
            </a:r>
            <a:r>
              <a:rPr lang="fi-FI" dirty="0"/>
              <a:t> </a:t>
            </a:r>
            <a:r>
              <a:rPr lang="fi-FI" dirty="0" err="1"/>
              <a:t>Finnish</a:t>
            </a:r>
            <a:r>
              <a:rPr lang="fi-FI" dirty="0"/>
              <a:t> </a:t>
            </a:r>
            <a:r>
              <a:rPr lang="fi-FI" dirty="0" err="1"/>
              <a:t>towns</a:t>
            </a:r>
            <a:r>
              <a:rPr lang="fi-FI" dirty="0"/>
              <a:t> and </a:t>
            </a:r>
            <a:r>
              <a:rPr lang="fi-FI" dirty="0" err="1"/>
              <a:t>cities</a:t>
            </a:r>
            <a:r>
              <a:rPr lang="fi-FI" dirty="0"/>
              <a:t>, </a:t>
            </a:r>
            <a:r>
              <a:rPr lang="fi-FI" dirty="0" err="1"/>
              <a:t>active</a:t>
            </a:r>
            <a:r>
              <a:rPr lang="fi-FI" dirty="0"/>
              <a:t> </a:t>
            </a:r>
            <a:r>
              <a:rPr lang="fi-FI" dirty="0" err="1"/>
              <a:t>partners</a:t>
            </a:r>
            <a:r>
              <a:rPr lang="fi-FI" dirty="0"/>
              <a:t> in </a:t>
            </a:r>
            <a:r>
              <a:rPr lang="fi-FI" dirty="0" err="1"/>
              <a:t>their</a:t>
            </a:r>
            <a:r>
              <a:rPr lang="fi-FI" dirty="0"/>
              <a:t> </a:t>
            </a:r>
            <a:r>
              <a:rPr lang="fi-FI" dirty="0" err="1"/>
              <a:t>educational</a:t>
            </a:r>
            <a:r>
              <a:rPr lang="fi-FI" dirty="0"/>
              <a:t> </a:t>
            </a:r>
            <a:r>
              <a:rPr lang="fi-FI" dirty="0" err="1"/>
              <a:t>models</a:t>
            </a:r>
            <a:r>
              <a:rPr lang="fi-FI" dirty="0"/>
              <a:t> for STEAM, </a:t>
            </a:r>
            <a:r>
              <a:rPr lang="fi-FI" dirty="0" err="1"/>
              <a:t>sustainability</a:t>
            </a:r>
            <a:r>
              <a:rPr lang="fi-FI" dirty="0"/>
              <a:t> and </a:t>
            </a:r>
            <a:r>
              <a:rPr lang="fi-FI" dirty="0" err="1"/>
              <a:t>entrepreneurial</a:t>
            </a:r>
            <a:r>
              <a:rPr lang="fi-FI" dirty="0"/>
              <a:t> </a:t>
            </a:r>
            <a:r>
              <a:rPr lang="fi-FI" dirty="0" err="1"/>
              <a:t>education</a:t>
            </a:r>
            <a:r>
              <a:rPr lang="fi-FI" dirty="0"/>
              <a:t>: Uniori – Lappeenranta, </a:t>
            </a:r>
            <a:r>
              <a:rPr lang="fi-FI" dirty="0" err="1"/>
              <a:t>JunnuYliopisto</a:t>
            </a:r>
            <a:r>
              <a:rPr lang="fi-FI" dirty="0"/>
              <a:t> – Lahti, Universoma – Imatra, Tiedepolku – Mikkeli…</a:t>
            </a:r>
          </a:p>
          <a:p>
            <a:endParaRPr lang="fi-FI" dirty="0"/>
          </a:p>
          <a:p>
            <a:pPr marL="0" indent="0">
              <a:buNone/>
            </a:pPr>
            <a:endParaRPr lang="fi-FI" dirty="0"/>
          </a:p>
        </p:txBody>
      </p:sp>
      <p:pic>
        <p:nvPicPr>
          <p:cNvPr id="6" name="Picture 5" descr="A picture containing graphical user interface&#10;&#10;Description automatically generated">
            <a:extLst>
              <a:ext uri="{FF2B5EF4-FFF2-40B4-BE49-F238E27FC236}">
                <a16:creationId xmlns:a16="http://schemas.microsoft.com/office/drawing/2014/main" id="{BFD8C4D8-7157-A2A0-E322-67332BAB557E}"/>
              </a:ext>
            </a:extLst>
          </p:cNvPr>
          <p:cNvPicPr>
            <a:picLocks noChangeAspect="1"/>
          </p:cNvPicPr>
          <p:nvPr/>
        </p:nvPicPr>
        <p:blipFill>
          <a:blip r:embed="rId2"/>
          <a:stretch>
            <a:fillRect/>
          </a:stretch>
        </p:blipFill>
        <p:spPr>
          <a:xfrm>
            <a:off x="630963" y="4028921"/>
            <a:ext cx="2143125" cy="2143125"/>
          </a:xfrm>
          <a:prstGeom prst="rect">
            <a:avLst/>
          </a:prstGeom>
        </p:spPr>
      </p:pic>
      <p:pic>
        <p:nvPicPr>
          <p:cNvPr id="10" name="Picture 9">
            <a:extLst>
              <a:ext uri="{FF2B5EF4-FFF2-40B4-BE49-F238E27FC236}">
                <a16:creationId xmlns:a16="http://schemas.microsoft.com/office/drawing/2014/main" id="{7CB95A88-3452-75F3-25B0-D16AC1B3ACD9}"/>
              </a:ext>
            </a:extLst>
          </p:cNvPr>
          <p:cNvPicPr>
            <a:picLocks noChangeAspect="1"/>
          </p:cNvPicPr>
          <p:nvPr/>
        </p:nvPicPr>
        <p:blipFill>
          <a:blip r:embed="rId3"/>
          <a:stretch>
            <a:fillRect/>
          </a:stretch>
        </p:blipFill>
        <p:spPr>
          <a:xfrm>
            <a:off x="7262187" y="3686898"/>
            <a:ext cx="4480560" cy="1322387"/>
          </a:xfrm>
          <a:prstGeom prst="rect">
            <a:avLst/>
          </a:prstGeom>
        </p:spPr>
      </p:pic>
      <p:pic>
        <p:nvPicPr>
          <p:cNvPr id="12" name="Picture 11" descr="Logo&#10;&#10;Description automatically generated">
            <a:extLst>
              <a:ext uri="{FF2B5EF4-FFF2-40B4-BE49-F238E27FC236}">
                <a16:creationId xmlns:a16="http://schemas.microsoft.com/office/drawing/2014/main" id="{1E6FD2AD-3408-713E-7A5E-D1AB5ABEA2F1}"/>
              </a:ext>
            </a:extLst>
          </p:cNvPr>
          <p:cNvPicPr>
            <a:picLocks noChangeAspect="1"/>
          </p:cNvPicPr>
          <p:nvPr/>
        </p:nvPicPr>
        <p:blipFill>
          <a:blip r:embed="rId4"/>
          <a:stretch>
            <a:fillRect/>
          </a:stretch>
        </p:blipFill>
        <p:spPr>
          <a:xfrm>
            <a:off x="3104204" y="4099334"/>
            <a:ext cx="3325707" cy="2072712"/>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75A7F7CF-E10A-0889-1B14-5B30D3C535F9}"/>
              </a:ext>
            </a:extLst>
          </p:cNvPr>
          <p:cNvPicPr>
            <a:picLocks noChangeAspect="1"/>
          </p:cNvPicPr>
          <p:nvPr/>
        </p:nvPicPr>
        <p:blipFill>
          <a:blip r:embed="rId5"/>
          <a:stretch>
            <a:fillRect/>
          </a:stretch>
        </p:blipFill>
        <p:spPr>
          <a:xfrm>
            <a:off x="6760027" y="5276696"/>
            <a:ext cx="5086350" cy="895350"/>
          </a:xfrm>
          <a:prstGeom prst="rect">
            <a:avLst/>
          </a:prstGeom>
        </p:spPr>
      </p:pic>
    </p:spTree>
    <p:extLst>
      <p:ext uri="{BB962C8B-B14F-4D97-AF65-F5344CB8AC3E}">
        <p14:creationId xmlns:p14="http://schemas.microsoft.com/office/powerpoint/2010/main" val="1547455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B70A5EA-2F4C-4909-900D-EFA78161E9AB}"/>
              </a:ext>
            </a:extLst>
          </p:cNvPr>
          <p:cNvPicPr>
            <a:picLocks noGrp="1" noChangeAspect="1"/>
          </p:cNvPicPr>
          <p:nvPr>
            <p:ph type="pic" idx="2"/>
          </p:nvPr>
        </p:nvPicPr>
        <p:blipFill>
          <a:blip r:embed="rId2"/>
          <a:srcRect l="20355" r="20355"/>
          <a:stretch>
            <a:fillRect/>
          </a:stretch>
        </p:blipFill>
        <p:spPr/>
      </p:pic>
      <p:sp>
        <p:nvSpPr>
          <p:cNvPr id="3" name="Slide Number Placeholder 2">
            <a:extLst>
              <a:ext uri="{FF2B5EF4-FFF2-40B4-BE49-F238E27FC236}">
                <a16:creationId xmlns:a16="http://schemas.microsoft.com/office/drawing/2014/main" id="{1BB12749-6E9F-43E8-B011-BD5E18A2E76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4" name="Title 3">
            <a:extLst>
              <a:ext uri="{FF2B5EF4-FFF2-40B4-BE49-F238E27FC236}">
                <a16:creationId xmlns:a16="http://schemas.microsoft.com/office/drawing/2014/main" id="{1FEAE03E-4D62-4C0A-BD4F-D28139AFBD6D}"/>
              </a:ext>
            </a:extLst>
          </p:cNvPr>
          <p:cNvSpPr>
            <a:spLocks noGrp="1"/>
          </p:cNvSpPr>
          <p:nvPr>
            <p:ph type="title"/>
          </p:nvPr>
        </p:nvSpPr>
        <p:spPr/>
        <p:txBody>
          <a:bodyPr/>
          <a:lstStyle/>
          <a:p>
            <a:r>
              <a:rPr lang="en-US" sz="3600" dirty="0"/>
              <a:t>Lappeenranta Junior University -UNIORI </a:t>
            </a:r>
            <a:endParaRPr lang="fi-FI" sz="3600" dirty="0"/>
          </a:p>
        </p:txBody>
      </p:sp>
      <p:sp>
        <p:nvSpPr>
          <p:cNvPr id="5" name="Text Placeholder 4">
            <a:extLst>
              <a:ext uri="{FF2B5EF4-FFF2-40B4-BE49-F238E27FC236}">
                <a16:creationId xmlns:a16="http://schemas.microsoft.com/office/drawing/2014/main" id="{07298F87-8C4A-44F4-A1DF-B8B8322C4320}"/>
              </a:ext>
            </a:extLst>
          </p:cNvPr>
          <p:cNvSpPr>
            <a:spLocks noGrp="1"/>
          </p:cNvSpPr>
          <p:nvPr>
            <p:ph type="body" idx="1"/>
          </p:nvPr>
        </p:nvSpPr>
        <p:spPr/>
        <p:txBody>
          <a:bodyPr/>
          <a:lstStyle/>
          <a:p>
            <a:r>
              <a:rPr lang="en-US" sz="2000" dirty="0"/>
              <a:t>In 2017, new concept of cooperation with City of Lappeenranta – Lappeenranta Junior University</a:t>
            </a:r>
          </a:p>
          <a:p>
            <a:r>
              <a:rPr lang="en-US" sz="2000" dirty="0"/>
              <a:t>Together we are building an equal, continuous and systematic path to university studies for every child in Lappeenranta, giving them the best knowledge and skills for academic studies in Finland and awakening their interest in science, technology, research and sustainable business</a:t>
            </a:r>
          </a:p>
          <a:p>
            <a:endParaRPr lang="fi-FI" dirty="0"/>
          </a:p>
        </p:txBody>
      </p:sp>
    </p:spTree>
    <p:extLst>
      <p:ext uri="{BB962C8B-B14F-4D97-AF65-F5344CB8AC3E}">
        <p14:creationId xmlns:p14="http://schemas.microsoft.com/office/powerpoint/2010/main" val="975936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sldNum" idx="12"/>
          </p:nvPr>
        </p:nvSpPr>
        <p:spPr>
          <a:xfrm>
            <a:off x="10499800" y="6269262"/>
            <a:ext cx="854100" cy="365100"/>
          </a:xfrm>
          <a:prstGeom prst="rect">
            <a:avLst/>
          </a:prstGeom>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1" i="0" u="none" strike="noStrike" kern="0" cap="none" spc="0" normalizeH="0" baseline="0" noProof="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200" b="1" i="0" u="none" strike="noStrike" kern="0" cap="none" spc="0" normalizeH="0" baseline="0" noProof="0">
              <a:ln>
                <a:noFill/>
              </a:ln>
              <a:solidFill>
                <a:srgbClr val="FFFFFF"/>
              </a:solidFill>
              <a:effectLst/>
              <a:uLnTx/>
              <a:uFillTx/>
              <a:latin typeface="Arial"/>
              <a:cs typeface="Arial"/>
              <a:sym typeface="Arial"/>
            </a:endParaRPr>
          </a:p>
        </p:txBody>
      </p:sp>
      <p:sp>
        <p:nvSpPr>
          <p:cNvPr id="89" name="Google Shape;89;p13"/>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b="1" dirty="0">
                <a:latin typeface="Montserrat"/>
                <a:ea typeface="Montserrat"/>
                <a:cs typeface="Montserrat"/>
                <a:sym typeface="Montserrat"/>
              </a:rPr>
              <a:t>To Whom? What? How?</a:t>
            </a:r>
            <a:endParaRPr b="1" dirty="0">
              <a:latin typeface="Montserrat"/>
              <a:ea typeface="Montserrat"/>
              <a:cs typeface="Montserrat"/>
              <a:sym typeface="Montserrat"/>
            </a:endParaRPr>
          </a:p>
        </p:txBody>
      </p:sp>
      <p:graphicFrame>
        <p:nvGraphicFramePr>
          <p:cNvPr id="90" name="Google Shape;90;p13"/>
          <p:cNvGraphicFramePr/>
          <p:nvPr>
            <p:extLst>
              <p:ext uri="{D42A27DB-BD31-4B8C-83A1-F6EECF244321}">
                <p14:modId xmlns:p14="http://schemas.microsoft.com/office/powerpoint/2010/main" val="2532892030"/>
              </p:ext>
            </p:extLst>
          </p:nvPr>
        </p:nvGraphicFramePr>
        <p:xfrm>
          <a:off x="952500" y="1690813"/>
          <a:ext cx="10287000" cy="3901290"/>
        </p:xfrm>
        <a:graphic>
          <a:graphicData uri="http://schemas.openxmlformats.org/drawingml/2006/table">
            <a:tbl>
              <a:tblPr>
                <a:noFill/>
              </a:tblPr>
              <a:tblGrid>
                <a:gridCol w="1354675">
                  <a:extLst>
                    <a:ext uri="{9D8B030D-6E8A-4147-A177-3AD203B41FA5}">
                      <a16:colId xmlns:a16="http://schemas.microsoft.com/office/drawing/2014/main" val="20000"/>
                    </a:ext>
                  </a:extLst>
                </a:gridCol>
                <a:gridCol w="3539050">
                  <a:extLst>
                    <a:ext uri="{9D8B030D-6E8A-4147-A177-3AD203B41FA5}">
                      <a16:colId xmlns:a16="http://schemas.microsoft.com/office/drawing/2014/main" val="20001"/>
                    </a:ext>
                  </a:extLst>
                </a:gridCol>
                <a:gridCol w="5393275">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Preschool</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Clean Energy, Clean Water, Circular Economy</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Clr>
                          <a:schemeClr val="dk1"/>
                        </a:buClr>
                        <a:buSzPts val="1400"/>
                        <a:buFont typeface="Arial"/>
                        <a:buNone/>
                      </a:pPr>
                      <a:r>
                        <a:rPr lang="en-US" dirty="0">
                          <a:solidFill>
                            <a:schemeClr val="dk1"/>
                          </a:solidFill>
                          <a:latin typeface="Montserrat"/>
                          <a:ea typeface="Montserrat"/>
                          <a:cs typeface="Montserrat"/>
                          <a:sym typeface="Montserrat"/>
                        </a:rPr>
                        <a:t>Various learning and teaching materials: stories, music, games, research instruments, </a:t>
                      </a:r>
                      <a:r>
                        <a:rPr lang="en-US" dirty="0" err="1">
                          <a:solidFill>
                            <a:schemeClr val="dk1"/>
                          </a:solidFill>
                          <a:latin typeface="Montserrat"/>
                          <a:ea typeface="Montserrat"/>
                          <a:cs typeface="Montserrat"/>
                          <a:sym typeface="Montserrat"/>
                        </a:rPr>
                        <a:t>EcoDetective</a:t>
                      </a:r>
                      <a:r>
                        <a:rPr lang="en-US" dirty="0">
                          <a:solidFill>
                            <a:schemeClr val="dk1"/>
                          </a:solidFill>
                          <a:latin typeface="Montserrat"/>
                          <a:ea typeface="Montserrat"/>
                          <a:cs typeface="Montserrat"/>
                          <a:sym typeface="Montserrat"/>
                        </a:rPr>
                        <a:t>-materials. </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3</a:t>
                      </a:r>
                      <a:r>
                        <a:rPr lang="en-US" baseline="30000" dirty="0">
                          <a:solidFill>
                            <a:schemeClr val="dk1"/>
                          </a:solidFill>
                          <a:latin typeface="Montserrat"/>
                          <a:ea typeface="Montserrat"/>
                          <a:cs typeface="Montserrat"/>
                          <a:sym typeface="Montserrat"/>
                        </a:rPr>
                        <a:t>rd</a:t>
                      </a:r>
                      <a:r>
                        <a:rPr lang="en-US" dirty="0">
                          <a:solidFill>
                            <a:schemeClr val="dk1"/>
                          </a:solidFill>
                          <a:latin typeface="Montserrat"/>
                          <a:ea typeface="Montserrat"/>
                          <a:cs typeface="Montserrat"/>
                          <a:sym typeface="Montserrat"/>
                        </a:rPr>
                        <a:t> grade</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2"/>
                    </a:solidFill>
                  </a:tcPr>
                </a:tc>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Clean Water, Circular Economy</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2"/>
                    </a:solidFill>
                  </a:tcPr>
                </a:tc>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Specialist-driven themed days at school (“The Water Days”) Plenty of various teaching and learning materials.</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2"/>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5</a:t>
                      </a:r>
                      <a:r>
                        <a:rPr lang="en-US" baseline="30000" dirty="0">
                          <a:solidFill>
                            <a:schemeClr val="dk1"/>
                          </a:solidFill>
                          <a:latin typeface="Montserrat"/>
                          <a:ea typeface="Montserrat"/>
                          <a:cs typeface="Montserrat"/>
                          <a:sym typeface="Montserrat"/>
                        </a:rPr>
                        <a:t>th</a:t>
                      </a:r>
                      <a:r>
                        <a:rPr lang="en-US" dirty="0">
                          <a:solidFill>
                            <a:schemeClr val="dk1"/>
                          </a:solidFill>
                          <a:latin typeface="Montserrat"/>
                          <a:ea typeface="Montserrat"/>
                          <a:cs typeface="Montserrat"/>
                          <a:sym typeface="Montserrat"/>
                        </a:rPr>
                        <a:t> grade</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Sustainable Business, Entrepreneurship</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Teaching materials, entrepreneurial event at LUT campus (one </a:t>
                      </a:r>
                      <a:r>
                        <a:rPr lang="en-US" dirty="0" err="1">
                          <a:solidFill>
                            <a:schemeClr val="dk1"/>
                          </a:solidFill>
                          <a:latin typeface="Montserrat"/>
                          <a:ea typeface="Montserrat"/>
                          <a:cs typeface="Montserrat"/>
                          <a:sym typeface="Montserrat"/>
                        </a:rPr>
                        <a:t>schoolday</a:t>
                      </a:r>
                      <a:r>
                        <a:rPr lang="en-US" dirty="0">
                          <a:solidFill>
                            <a:schemeClr val="dk1"/>
                          </a:solidFill>
                          <a:latin typeface="Montserrat"/>
                          <a:ea typeface="Montserrat"/>
                          <a:cs typeface="Montserrat"/>
                          <a:sym typeface="Montserrat"/>
                        </a:rPr>
                        <a:t>). </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Clr>
                          <a:schemeClr val="dk1"/>
                        </a:buClr>
                        <a:buFont typeface="Arial"/>
                        <a:buNone/>
                      </a:pPr>
                      <a:r>
                        <a:rPr lang="en-US" dirty="0">
                          <a:solidFill>
                            <a:schemeClr val="dk1"/>
                          </a:solidFill>
                          <a:latin typeface="Montserrat"/>
                          <a:ea typeface="Montserrat"/>
                          <a:cs typeface="Montserrat"/>
                          <a:sym typeface="Montserrat"/>
                        </a:rPr>
                        <a:t>8</a:t>
                      </a:r>
                      <a:r>
                        <a:rPr lang="en-US" baseline="30000" dirty="0">
                          <a:solidFill>
                            <a:schemeClr val="dk1"/>
                          </a:solidFill>
                          <a:latin typeface="Montserrat"/>
                          <a:ea typeface="Montserrat"/>
                          <a:cs typeface="Montserrat"/>
                          <a:sym typeface="Montserrat"/>
                        </a:rPr>
                        <a:t>th</a:t>
                      </a:r>
                      <a:r>
                        <a:rPr lang="en-US" dirty="0">
                          <a:solidFill>
                            <a:schemeClr val="dk1"/>
                          </a:solidFill>
                          <a:latin typeface="Montserrat"/>
                          <a:ea typeface="Montserrat"/>
                          <a:cs typeface="Montserrat"/>
                          <a:sym typeface="Montserrat"/>
                        </a:rPr>
                        <a:t> grade</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
                          <a:schemeClr val="dk1"/>
                        </a:buClr>
                        <a:buSzTx/>
                        <a:buFont typeface="Arial"/>
                        <a:buNone/>
                        <a:tabLst/>
                        <a:defRPr/>
                      </a:pPr>
                      <a:r>
                        <a:rPr lang="en-US" dirty="0">
                          <a:solidFill>
                            <a:schemeClr val="dk1"/>
                          </a:solidFill>
                          <a:latin typeface="Montserrat"/>
                          <a:ea typeface="Montserrat"/>
                          <a:cs typeface="Montserrat"/>
                          <a:sym typeface="Montserrat"/>
                        </a:rPr>
                        <a:t>Sustainable Living (incl. Clean Energy, Clean Water, Clean Air, Circular Economy, Sustainable Business and Entrepreneurship)</a:t>
                      </a:r>
                      <a:endParaRPr lang="en-US" dirty="0">
                        <a:latin typeface="Montserrat"/>
                        <a:ea typeface="Montserrat"/>
                        <a:cs typeface="Montserrat"/>
                        <a:sym typeface="Montserrat"/>
                      </a:endParaRPr>
                    </a:p>
                    <a:p>
                      <a:pPr marL="0" marR="0" lvl="0" indent="0" algn="l" defTabSz="914400" rtl="0" eaLnBrk="1" fontAlgn="auto" latinLnBrk="0" hangingPunct="1">
                        <a:lnSpc>
                          <a:spcPct val="100000"/>
                        </a:lnSpc>
                        <a:spcBef>
                          <a:spcPts val="0"/>
                        </a:spcBef>
                        <a:spcAft>
                          <a:spcPts val="0"/>
                        </a:spcAft>
                        <a:buClr>
                          <a:schemeClr val="dk1"/>
                        </a:buClr>
                        <a:buSzTx/>
                        <a:buFont typeface="Arial"/>
                        <a:buNone/>
                        <a:tabLst/>
                        <a:defRPr/>
                      </a:pPr>
                      <a:endParaRPr lang="en-US"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2"/>
                    </a:solidFill>
                  </a:tcPr>
                </a:tc>
                <a:tc>
                  <a:txBody>
                    <a:bodyPr/>
                    <a:lstStyle/>
                    <a:p>
                      <a:pPr marL="0" lvl="0" indent="0" algn="l" rtl="0">
                        <a:spcBef>
                          <a:spcPts val="0"/>
                        </a:spcBef>
                        <a:spcAft>
                          <a:spcPts val="0"/>
                        </a:spcAft>
                        <a:buClr>
                          <a:schemeClr val="dk1"/>
                        </a:buClr>
                        <a:buSzPts val="1400"/>
                        <a:buFont typeface="Arial"/>
                        <a:buNone/>
                      </a:pPr>
                      <a:r>
                        <a:rPr lang="fi-FI" dirty="0" err="1">
                          <a:latin typeface="Montserrat" panose="00000500000000000000" pitchFamily="2" charset="0"/>
                        </a:rPr>
                        <a:t>Interdisciplinary</a:t>
                      </a:r>
                      <a:r>
                        <a:rPr lang="fi-FI" dirty="0">
                          <a:latin typeface="Montserrat" panose="00000500000000000000" pitchFamily="2" charset="0"/>
                        </a:rPr>
                        <a:t> </a:t>
                      </a:r>
                      <a:r>
                        <a:rPr lang="fi-FI" dirty="0" err="1">
                          <a:latin typeface="Montserrat" panose="00000500000000000000" pitchFamily="2" charset="0"/>
                        </a:rPr>
                        <a:t>learning</a:t>
                      </a:r>
                      <a:r>
                        <a:rPr lang="fi-FI" dirty="0">
                          <a:latin typeface="Montserrat" panose="00000500000000000000" pitchFamily="2" charset="0"/>
                        </a:rPr>
                        <a:t> </a:t>
                      </a:r>
                      <a:r>
                        <a:rPr lang="fi-FI" dirty="0" err="1">
                          <a:latin typeface="Montserrat" panose="00000500000000000000" pitchFamily="2" charset="0"/>
                        </a:rPr>
                        <a:t>module</a:t>
                      </a:r>
                      <a:r>
                        <a:rPr lang="fi-FI" dirty="0">
                          <a:latin typeface="Montserrat" panose="00000500000000000000" pitchFamily="2" charset="0"/>
                        </a:rPr>
                        <a:t>, workshop </a:t>
                      </a:r>
                      <a:r>
                        <a:rPr lang="fi-FI" dirty="0" err="1">
                          <a:latin typeface="Montserrat" panose="00000500000000000000" pitchFamily="2" charset="0"/>
                        </a:rPr>
                        <a:t>day</a:t>
                      </a:r>
                      <a:r>
                        <a:rPr lang="fi-FI" dirty="0">
                          <a:latin typeface="Montserrat" panose="00000500000000000000" pitchFamily="2" charset="0"/>
                        </a:rPr>
                        <a:t> at LUT campus. </a:t>
                      </a:r>
                      <a:endParaRPr dirty="0">
                        <a:latin typeface="Montserrat" panose="00000500000000000000" pitchFamily="2" charset="0"/>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2"/>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dirty="0">
                          <a:latin typeface="Montserrat"/>
                          <a:ea typeface="Montserrat"/>
                          <a:cs typeface="Montserrat"/>
                          <a:sym typeface="Montserrat"/>
                        </a:rPr>
                        <a:t>High school</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chemeClr val="dk1"/>
                          </a:solidFill>
                          <a:latin typeface="Montserrat"/>
                          <a:ea typeface="Montserrat"/>
                          <a:cs typeface="Montserrat"/>
                          <a:sym typeface="Montserrat"/>
                        </a:rPr>
                        <a:t>Clean Energy, Clean Water, Clean Air, Circular Economy, Sustainable Business and Entrepreneurship</a:t>
                      </a:r>
                      <a:endParaRPr lang="en-US"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tc>
                  <a:txBody>
                    <a:bodyPr/>
                    <a:lstStyle/>
                    <a:p>
                      <a:pPr marL="0" lvl="0" indent="0" algn="l" rtl="0">
                        <a:spcBef>
                          <a:spcPts val="0"/>
                        </a:spcBef>
                        <a:spcAft>
                          <a:spcPts val="0"/>
                        </a:spcAft>
                        <a:buNone/>
                      </a:pPr>
                      <a:r>
                        <a:rPr lang="en-US" dirty="0">
                          <a:latin typeface="Montserrat"/>
                          <a:ea typeface="Montserrat"/>
                          <a:cs typeface="Montserrat"/>
                          <a:sym typeface="Montserrat"/>
                        </a:rPr>
                        <a:t>Lectures, intensive days, university courses, collaboration courses, workshops campus visits, </a:t>
                      </a:r>
                      <a:r>
                        <a:rPr lang="en-US" dirty="0" err="1">
                          <a:latin typeface="Montserrat"/>
                          <a:ea typeface="Montserrat"/>
                          <a:cs typeface="Montserrat"/>
                          <a:sym typeface="Montserrat"/>
                        </a:rPr>
                        <a:t>internationalisation</a:t>
                      </a:r>
                      <a:r>
                        <a:rPr lang="en-US" dirty="0">
                          <a:latin typeface="Montserrat"/>
                          <a:ea typeface="Montserrat"/>
                          <a:cs typeface="Montserrat"/>
                          <a:sym typeface="Montserrat"/>
                        </a:rPr>
                        <a:t> at home, science programs</a:t>
                      </a:r>
                      <a:endParaRPr dirty="0">
                        <a:latin typeface="Montserrat"/>
                        <a:ea typeface="Montserrat"/>
                        <a:cs typeface="Montserrat"/>
                        <a:sym typeface="Montserrat"/>
                      </a:endParaRPr>
                    </a:p>
                  </a:txBody>
                  <a:tcPr marL="91425" marR="91425" marT="91425" marB="91425">
                    <a:lnL w="9525" cap="flat" cmpd="sng">
                      <a:solidFill>
                        <a:schemeClr val="accent2"/>
                      </a:solidFill>
                      <a:prstDash val="solid"/>
                      <a:round/>
                      <a:headEnd type="none" w="sm" len="sm"/>
                      <a:tailEnd type="none" w="sm" len="sm"/>
                    </a:lnL>
                    <a:lnR w="9525" cap="flat" cmpd="sng">
                      <a:solidFill>
                        <a:schemeClr val="accent2"/>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solidFill>
                      <a:schemeClr val="accent6"/>
                    </a:solidFill>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LUT Presentation">
  <a:themeElements>
    <a:clrScheme name="LUT">
      <a:dk1>
        <a:srgbClr val="000000"/>
      </a:dk1>
      <a:lt1>
        <a:srgbClr val="FFFFFF"/>
      </a:lt1>
      <a:dk2>
        <a:srgbClr val="000000"/>
      </a:dk2>
      <a:lt2>
        <a:srgbClr val="E7E6E6"/>
      </a:lt2>
      <a:accent1>
        <a:srgbClr val="23B900"/>
      </a:accent1>
      <a:accent2>
        <a:srgbClr val="EDB831"/>
      </a:accent2>
      <a:accent3>
        <a:srgbClr val="ED174D"/>
      </a:accent3>
      <a:accent4>
        <a:srgbClr val="237F00"/>
      </a:accent4>
      <a:accent5>
        <a:srgbClr val="FF8620"/>
      </a:accent5>
      <a:accent6>
        <a:srgbClr val="ED7F7C"/>
      </a:accent6>
      <a:hlink>
        <a:srgbClr val="058A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PR-Uniori">
  <a:themeElements>
    <a:clrScheme name="Uniori">
      <a:dk1>
        <a:srgbClr val="000000"/>
      </a:dk1>
      <a:lt1>
        <a:srgbClr val="FFFFFF"/>
      </a:lt1>
      <a:dk2>
        <a:srgbClr val="3C4659"/>
      </a:dk2>
      <a:lt2>
        <a:srgbClr val="F2F2F2"/>
      </a:lt2>
      <a:accent1>
        <a:srgbClr val="8EB73C"/>
      </a:accent1>
      <a:accent2>
        <a:srgbClr val="F37D20"/>
      </a:accent2>
      <a:accent3>
        <a:srgbClr val="ED0F69"/>
      </a:accent3>
      <a:accent4>
        <a:srgbClr val="487706"/>
      </a:accent4>
      <a:accent5>
        <a:srgbClr val="990A4B"/>
      </a:accent5>
      <a:accent6>
        <a:srgbClr val="CE5800"/>
      </a:accent6>
      <a:hlink>
        <a:srgbClr val="75B224"/>
      </a:hlink>
      <a:folHlink>
        <a:srgbClr val="48770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0d6b34ab5774f48b54ebc3ab56b5f0f xmlns="860501af-f85d-4bf7-b615-e4522cc7c3ae">
      <Terms xmlns="http://schemas.microsoft.com/office/infopath/2007/PartnerControls">
        <TermInfo xmlns="http://schemas.microsoft.com/office/infopath/2007/PartnerControls">
          <TermName xmlns="http://schemas.microsoft.com/office/infopath/2007/PartnerControls">Esitys</TermName>
          <TermId xmlns="http://schemas.microsoft.com/office/infopath/2007/PartnerControls">a8b2bc3c-e21c-45b3-ac0d-1e4be550bc10</TermId>
        </TermInfo>
      </Terms>
    </n0d6b34ab5774f48b54ebc3ab56b5f0f>
    <TaxCatchAll xmlns="860501af-f85d-4bf7-b615-e4522cc7c3ae">
      <Value>30</Value>
      <Value>33</Value>
    </TaxCatchAll>
    <ee353e260fe24878a55ec1dcbe42fb42 xmlns="860501af-f85d-4bf7-b615-e4522cc7c3ae">
      <Terms xmlns="http://schemas.microsoft.com/office/infopath/2007/PartnerControls">
        <TermInfo xmlns="http://schemas.microsoft.com/office/infopath/2007/PartnerControls">
          <TermName xmlns="http://schemas.microsoft.com/office/infopath/2007/PartnerControls">Viestintä</TermName>
          <TermId xmlns="http://schemas.microsoft.com/office/infopath/2007/PartnerControls">9b02cd0d-b40d-4d4c-989a-ef466ae7331a</TermId>
        </TermInfo>
      </Terms>
    </ee353e260fe24878a55ec1dcbe42fb42>
  </documentManagement>
</p:properties>
</file>

<file path=customXml/item2.xml><?xml version="1.0" encoding="utf-8"?>
<ct:contentTypeSchema xmlns:ct="http://schemas.microsoft.com/office/2006/metadata/contentType" xmlns:ma="http://schemas.microsoft.com/office/2006/metadata/properties/metaAttributes" ct:_="" ma:_="" ma:contentTypeName="LUT Dokumentti" ma:contentTypeID="0x010100A263FC25051C9649B8C3E095A090B4E100AF851BC56FCF374DAE887A8671E9C90C" ma:contentTypeVersion="5" ma:contentTypeDescription="" ma:contentTypeScope="" ma:versionID="f4fe6a19826d1682fbe5b6c17655a4e5">
  <xsd:schema xmlns:xsd="http://www.w3.org/2001/XMLSchema" xmlns:xs="http://www.w3.org/2001/XMLSchema" xmlns:p="http://schemas.microsoft.com/office/2006/metadata/properties" xmlns:ns2="860501af-f85d-4bf7-b615-e4522cc7c3ae" targetNamespace="http://schemas.microsoft.com/office/2006/metadata/properties" ma:root="true" ma:fieldsID="e1a72599b7b60919998f0547072b967c" ns2:_="">
    <xsd:import namespace="860501af-f85d-4bf7-b615-e4522cc7c3ae"/>
    <xsd:element name="properties">
      <xsd:complexType>
        <xsd:sequence>
          <xsd:element name="documentManagement">
            <xsd:complexType>
              <xsd:all>
                <xsd:element ref="ns2:ee353e260fe24878a55ec1dcbe42fb42" minOccurs="0"/>
                <xsd:element ref="ns2:TaxCatchAll" minOccurs="0"/>
                <xsd:element ref="ns2:TaxCatchAllLabel" minOccurs="0"/>
                <xsd:element ref="ns2:n0d6b34ab5774f48b54ebc3ab56b5f0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501af-f85d-4bf7-b615-e4522cc7c3ae" elementFormDefault="qualified">
    <xsd:import namespace="http://schemas.microsoft.com/office/2006/documentManagement/types"/>
    <xsd:import namespace="http://schemas.microsoft.com/office/infopath/2007/PartnerControls"/>
    <xsd:element name="ee353e260fe24878a55ec1dcbe42fb42" ma:index="8" nillable="true" ma:taxonomy="true" ma:internalName="ee353e260fe24878a55ec1dcbe42fb42" ma:taxonomyFieldName="Kategoria" ma:displayName="Kategoria" ma:default="" ma:fieldId="{ee353e26-0fe2-4878-a55e-c1dcbe42fb42}" ma:taxonomyMulti="true" ma:sspId="3978a54a-7bf8-4648-88d3-e33103d6c039" ma:termSetId="fe3fba03-e69b-4e1a-bead-d9c3e9ec8157"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289d6c51-5859-4627-aa78-0b25c62d76a8}" ma:internalName="TaxCatchAll" ma:showField="CatchAllData" ma:web="860501af-f85d-4bf7-b615-e4522cc7c3ae">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289d6c51-5859-4627-aa78-0b25c62d76a8}" ma:internalName="TaxCatchAllLabel" ma:readOnly="true" ma:showField="CatchAllDataLabel" ma:web="860501af-f85d-4bf7-b615-e4522cc7c3ae">
      <xsd:complexType>
        <xsd:complexContent>
          <xsd:extension base="dms:MultiChoiceLookup">
            <xsd:sequence>
              <xsd:element name="Value" type="dms:Lookup" maxOccurs="unbounded" minOccurs="0" nillable="true"/>
            </xsd:sequence>
          </xsd:extension>
        </xsd:complexContent>
      </xsd:complexType>
    </xsd:element>
    <xsd:element name="n0d6b34ab5774f48b54ebc3ab56b5f0f" ma:index="12" nillable="true" ma:taxonomy="true" ma:internalName="n0d6b34ab5774f48b54ebc3ab56b5f0f" ma:taxonomyFieldName="Dokumenttityyppi" ma:displayName="Dokumenttityyppi" ma:default="" ma:fieldId="{70d6b34a-b577-4f48-b54e-bc3ab56b5f0f}" ma:sspId="3978a54a-7bf8-4648-88d3-e33103d6c039" ma:termSetId="56836571-882b-4dd4-a2e2-32fab5508e53"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78189D-FE94-4C3C-BE92-5921C6E5D051}">
  <ds:schemaRefs>
    <ds:schemaRef ds:uri="http://purl.org/dc/elements/1.1/"/>
    <ds:schemaRef ds:uri="http://schemas.microsoft.com/office/infopath/2007/PartnerControls"/>
    <ds:schemaRef ds:uri="http://purl.org/dc/terms/"/>
    <ds:schemaRef ds:uri="http://schemas.microsoft.com/office/2006/metadata/properties"/>
    <ds:schemaRef ds:uri="http://schemas.microsoft.com/office/2006/documentManagement/types"/>
    <ds:schemaRef ds:uri="860501af-f85d-4bf7-b615-e4522cc7c3ae"/>
    <ds:schemaRef ds:uri="http://www.w3.org/XML/1998/namespace"/>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98CECE9F-021D-4DDB-976F-E85151B2C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0501af-f85d-4bf7-b615-e4522cc7c3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D8187B-65EB-4AA9-89E6-C310C8DBED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5030</TotalTime>
  <Words>994</Words>
  <Application>Microsoft Office PowerPoint</Application>
  <PresentationFormat>Widescreen</PresentationFormat>
  <Paragraphs>73</Paragraphs>
  <Slides>13</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Arial Black</vt:lpstr>
      <vt:lpstr>Calibri</vt:lpstr>
      <vt:lpstr>Montserrat</vt:lpstr>
      <vt:lpstr>Wingdings</vt:lpstr>
      <vt:lpstr>LUT Presentation</vt:lpstr>
      <vt:lpstr>LPR-Uniori</vt:lpstr>
      <vt:lpstr>PowerPoint Presentation</vt:lpstr>
      <vt:lpstr>Lut Junior university  &amp; uniori collaboration model</vt:lpstr>
      <vt:lpstr>PowerPoint Presentation</vt:lpstr>
      <vt:lpstr>LUT JUNIOR University activities</vt:lpstr>
      <vt:lpstr>LUT JUNIOR UNIVersity and sdgs</vt:lpstr>
      <vt:lpstr>In Lappeenranta</vt:lpstr>
      <vt:lpstr>Collaboration with education providers</vt:lpstr>
      <vt:lpstr>Lappeenranta Junior University -UNIORI </vt:lpstr>
      <vt:lpstr>To Whom? What? How?</vt:lpstr>
      <vt:lpstr>Our top five lessons learned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Annamaria Mustonen</dc:creator>
  <cp:lastModifiedBy>Annamaria Mustonen</cp:lastModifiedBy>
  <cp:revision>48</cp:revision>
  <dcterms:created xsi:type="dcterms:W3CDTF">2020-04-24T09:03:18Z</dcterms:created>
  <dcterms:modified xsi:type="dcterms:W3CDTF">2023-11-06T07:39:52Z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0x010100A263FC25051C9649B8C3E095A090B4E100AF851BC56FCF374DAE887A8671E9C90C</vt:lpwstr>
  </property>
  <property fmtid="{D5CDD505-2E9C-101B-9397-08002B2CF9AE}" pid="3" name="Kategoria">
    <vt:lpwstr>33;#Viestintä|9b02cd0d-b40d-4d4c-989a-ef466ae7331a</vt:lpwstr>
  </property>
  <property fmtid="{D5CDD505-2E9C-101B-9397-08002B2CF9AE}" pid="4" name="Dokumenttityyppi">
    <vt:lpwstr>30;#Esitys|a8b2bc3c-e21c-45b3-ac0d-1e4be550bc10</vt:lpwstr>
  </property>
</Properties>
</file>